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92" r:id="rId6"/>
  </p:sldMasterIdLst>
  <p:notesMasterIdLst>
    <p:notesMasterId r:id="rId11"/>
  </p:notesMasterIdLst>
  <p:sldIdLst>
    <p:sldId id="370" r:id="rId7"/>
    <p:sldId id="382" r:id="rId8"/>
    <p:sldId id="381" r:id="rId9"/>
    <p:sldId id="384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472C4"/>
    <a:srgbClr val="D0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2870F3-9EBD-4C09-A5BA-156056556D71}" v="1" dt="2023-09-18T17:36:32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24" autoAdjust="0"/>
    <p:restoredTop sz="95705" autoAdjust="0"/>
  </p:normalViewPr>
  <p:slideViewPr>
    <p:cSldViewPr snapToGrid="0">
      <p:cViewPr>
        <p:scale>
          <a:sx n="66" d="100"/>
          <a:sy n="66" d="100"/>
        </p:scale>
        <p:origin x="1592" y="-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FA578-E775-479F-806D-CDE3650511ED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D501-5C59-468F-8410-F1D6A6F51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D456-4A13-4D7B-BCB4-AAC1F3A8AA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D456-4A13-4D7B-BCB4-AAC1F3A8AA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48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4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234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9147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99" y="609602"/>
            <a:ext cx="6197918" cy="142696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7767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8612" y="3975517"/>
            <a:ext cx="2340293" cy="499437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1575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3000375" y="0"/>
            <a:ext cx="3857625" cy="9144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9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9548799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0146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9184" y="5303094"/>
            <a:ext cx="5143500" cy="17837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1628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0146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9184" y="5303094"/>
            <a:ext cx="5143500" cy="17837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2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0051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6576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896615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84" y="4423592"/>
            <a:ext cx="5143500" cy="288949"/>
          </a:xfrm>
          <a:noFill/>
        </p:spPr>
        <p:txBody>
          <a:bodyPr lIns="0" tIns="0" rIns="0" bIns="0" anchor="b" anchorCtr="0">
            <a:spAutoFit/>
          </a:bodyPr>
          <a:lstStyle>
            <a:lvl1pPr algn="l" defTabSz="52474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25" b="0" kern="1200" cap="none" spc="-28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218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42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47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815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0899" y="1915585"/>
            <a:ext cx="6197918" cy="1106014"/>
          </a:xfrm>
        </p:spPr>
        <p:txBody>
          <a:bodyPr/>
          <a:lstStyle>
            <a:lvl1pPr marL="0" indent="0">
              <a:buNone/>
              <a:defRPr sz="1575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194965" indent="0">
              <a:buNone/>
              <a:defRPr sz="135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328890" indent="0">
              <a:buNone/>
              <a:defRPr sz="1125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458259" indent="0">
              <a:buNone/>
              <a:defRPr sz="1013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591272" indent="0">
              <a:buNone/>
              <a:defRPr sz="1013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245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28613" y="8298060"/>
            <a:ext cx="2521195" cy="60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524491" eaLnBrk="0" hangingPunct="0"/>
            <a:r>
              <a:rPr lang="en-US" sz="394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BC5F6987-CC3A-4E6C-894C-CBF9ADBA6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328612" y="781050"/>
            <a:ext cx="768623" cy="3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9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328613" y="1915585"/>
            <a:ext cx="6198096" cy="1284326"/>
          </a:xfrm>
        </p:spPr>
        <p:txBody>
          <a:bodyPr>
            <a:spAutoFit/>
          </a:bodyPr>
          <a:lstStyle>
            <a:lvl1pPr>
              <a:defRPr sz="2025">
                <a:latin typeface="+mn-lt"/>
              </a:defRPr>
            </a:lvl1pPr>
            <a:lvl2pPr>
              <a:defRPr sz="1575">
                <a:latin typeface="+mn-lt"/>
              </a:defRPr>
            </a:lvl2pPr>
            <a:lvl3pPr>
              <a:defRPr sz="1350">
                <a:latin typeface="+mn-lt"/>
              </a:defRPr>
            </a:lvl3pPr>
            <a:lvl4pPr>
              <a:defRPr sz="1125">
                <a:latin typeface="+mn-lt"/>
              </a:defRPr>
            </a:lvl4pPr>
            <a:lvl5pPr>
              <a:defRPr sz="1013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8358718"/>
            <a:ext cx="6858001" cy="78528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2082" spc="-2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348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5744" y="612386"/>
            <a:ext cx="2975010" cy="69949"/>
          </a:xfrm>
        </p:spPr>
        <p:txBody>
          <a:bodyPr wrap="square" lIns="0" tIns="0" rIns="0" bIns="0" anchor="ctr">
            <a:spAutoFit/>
          </a:bodyPr>
          <a:lstStyle>
            <a:lvl1pPr>
              <a:defRPr sz="441" spc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250423" y="616838"/>
            <a:ext cx="1161642" cy="610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32742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000" b="0" cap="none" spc="0" baseline="0" dirty="0" smtClean="0">
                <a:ln w="3175">
                  <a:noFill/>
                </a:ln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/>
                <a:cs typeface="Segoe UI" pitchFamily="34" charset="0"/>
              </a:defRPr>
            </a:lvl1pPr>
          </a:lstStyle>
          <a:p>
            <a:pPr lvl="0"/>
            <a:r>
              <a:rPr lang="en-US" sz="44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Monoline icons   </a:t>
            </a:r>
            <a:r>
              <a:rPr lang="en-US" sz="441" b="0" kern="1200" cap="none" spc="0" baseline="0" dirty="0">
                <a:ln w="3175">
                  <a:noFill/>
                </a:ln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 Semibold" panose="020B0702040204020203" pitchFamily="34" charset="0"/>
              </a:rPr>
              <a:t>/   PowerPoint</a:t>
            </a:r>
            <a:endParaRPr lang="en-US" sz="441" dirty="0">
              <a:latin typeface="+mn-lt"/>
              <a:cs typeface="Segoe UI Semibold" panose="020B0702040204020203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 userDrawn="1"/>
        </p:nvGrpSpPr>
        <p:grpSpPr>
          <a:xfrm>
            <a:off x="6200532" y="550065"/>
            <a:ext cx="404474" cy="204502"/>
            <a:chOff x="4846638" y="3441700"/>
            <a:chExt cx="5910262" cy="1260475"/>
          </a:xfrm>
        </p:grpSpPr>
        <p:sp>
          <p:nvSpPr>
            <p:cNvPr id="5" name="Freeform 27"/>
            <p:cNvSpPr>
              <a:spLocks noEditPoints="1"/>
            </p:cNvSpPr>
            <p:nvPr/>
          </p:nvSpPr>
          <p:spPr bwMode="auto">
            <a:xfrm>
              <a:off x="6484938" y="3636963"/>
              <a:ext cx="4271962" cy="823913"/>
            </a:xfrm>
            <a:custGeom>
              <a:avLst/>
              <a:gdLst>
                <a:gd name="T0" fmla="*/ 218 w 1139"/>
                <a:gd name="T1" fmla="*/ 217 h 220"/>
                <a:gd name="T2" fmla="*/ 170 w 1139"/>
                <a:gd name="T3" fmla="*/ 15 h 220"/>
                <a:gd name="T4" fmla="*/ 0 w 1139"/>
                <a:gd name="T5" fmla="*/ 15 h 220"/>
                <a:gd name="T6" fmla="*/ 33 w 1139"/>
                <a:gd name="T7" fmla="*/ 62 h 220"/>
                <a:gd name="T8" fmla="*/ 121 w 1139"/>
                <a:gd name="T9" fmla="*/ 217 h 220"/>
                <a:gd name="T10" fmla="*/ 268 w 1139"/>
                <a:gd name="T11" fmla="*/ 11 h 220"/>
                <a:gd name="T12" fmla="*/ 254 w 1139"/>
                <a:gd name="T13" fmla="*/ 44 h 220"/>
                <a:gd name="T14" fmla="*/ 289 w 1139"/>
                <a:gd name="T15" fmla="*/ 31 h 220"/>
                <a:gd name="T16" fmla="*/ 285 w 1139"/>
                <a:gd name="T17" fmla="*/ 72 h 220"/>
                <a:gd name="T18" fmla="*/ 285 w 1139"/>
                <a:gd name="T19" fmla="*/ 217 h 220"/>
                <a:gd name="T20" fmla="*/ 345 w 1139"/>
                <a:gd name="T21" fmla="*/ 79 h 220"/>
                <a:gd name="T22" fmla="*/ 318 w 1139"/>
                <a:gd name="T23" fmla="*/ 185 h 220"/>
                <a:gd name="T24" fmla="*/ 421 w 1139"/>
                <a:gd name="T25" fmla="*/ 211 h 220"/>
                <a:gd name="T26" fmla="*/ 420 w 1139"/>
                <a:gd name="T27" fmla="*/ 180 h 220"/>
                <a:gd name="T28" fmla="*/ 356 w 1139"/>
                <a:gd name="T29" fmla="*/ 180 h 220"/>
                <a:gd name="T30" fmla="*/ 388 w 1139"/>
                <a:gd name="T31" fmla="*/ 97 h 220"/>
                <a:gd name="T32" fmla="*/ 422 w 1139"/>
                <a:gd name="T33" fmla="*/ 76 h 220"/>
                <a:gd name="T34" fmla="*/ 386 w 1139"/>
                <a:gd name="T35" fmla="*/ 69 h 220"/>
                <a:gd name="T36" fmla="*/ 447 w 1139"/>
                <a:gd name="T37" fmla="*/ 72 h 220"/>
                <a:gd name="T38" fmla="*/ 481 w 1139"/>
                <a:gd name="T39" fmla="*/ 143 h 220"/>
                <a:gd name="T40" fmla="*/ 522 w 1139"/>
                <a:gd name="T41" fmla="*/ 102 h 220"/>
                <a:gd name="T42" fmla="*/ 531 w 1139"/>
                <a:gd name="T43" fmla="*/ 72 h 220"/>
                <a:gd name="T44" fmla="*/ 517 w 1139"/>
                <a:gd name="T45" fmla="*/ 70 h 220"/>
                <a:gd name="T46" fmla="*/ 481 w 1139"/>
                <a:gd name="T47" fmla="*/ 97 h 220"/>
                <a:gd name="T48" fmla="*/ 534 w 1139"/>
                <a:gd name="T49" fmla="*/ 146 h 220"/>
                <a:gd name="T50" fmla="*/ 662 w 1139"/>
                <a:gd name="T51" fmla="*/ 199 h 220"/>
                <a:gd name="T52" fmla="*/ 610 w 1139"/>
                <a:gd name="T53" fmla="*/ 69 h 220"/>
                <a:gd name="T54" fmla="*/ 569 w 1139"/>
                <a:gd name="T55" fmla="*/ 145 h 220"/>
                <a:gd name="T56" fmla="*/ 636 w 1139"/>
                <a:gd name="T57" fmla="*/ 109 h 220"/>
                <a:gd name="T58" fmla="*/ 609 w 1139"/>
                <a:gd name="T59" fmla="*/ 192 h 220"/>
                <a:gd name="T60" fmla="*/ 698 w 1139"/>
                <a:gd name="T61" fmla="*/ 113 h 220"/>
                <a:gd name="T62" fmla="*/ 733 w 1139"/>
                <a:gd name="T63" fmla="*/ 156 h 220"/>
                <a:gd name="T64" fmla="*/ 760 w 1139"/>
                <a:gd name="T65" fmla="*/ 179 h 220"/>
                <a:gd name="T66" fmla="*/ 700 w 1139"/>
                <a:gd name="T67" fmla="*/ 180 h 220"/>
                <a:gd name="T68" fmla="*/ 699 w 1139"/>
                <a:gd name="T69" fmla="*/ 212 h 220"/>
                <a:gd name="T70" fmla="*/ 779 w 1139"/>
                <a:gd name="T71" fmla="*/ 208 h 220"/>
                <a:gd name="T72" fmla="*/ 757 w 1139"/>
                <a:gd name="T73" fmla="*/ 132 h 220"/>
                <a:gd name="T74" fmla="*/ 738 w 1139"/>
                <a:gd name="T75" fmla="*/ 100 h 220"/>
                <a:gd name="T76" fmla="*/ 785 w 1139"/>
                <a:gd name="T77" fmla="*/ 105 h 220"/>
                <a:gd name="T78" fmla="*/ 786 w 1139"/>
                <a:gd name="T79" fmla="*/ 75 h 220"/>
                <a:gd name="T80" fmla="*/ 886 w 1139"/>
                <a:gd name="T81" fmla="*/ 69 h 220"/>
                <a:gd name="T82" fmla="*/ 829 w 1139"/>
                <a:gd name="T83" fmla="*/ 200 h 220"/>
                <a:gd name="T84" fmla="*/ 958 w 1139"/>
                <a:gd name="T85" fmla="*/ 143 h 220"/>
                <a:gd name="T86" fmla="*/ 884 w 1139"/>
                <a:gd name="T87" fmla="*/ 192 h 220"/>
                <a:gd name="T88" fmla="*/ 855 w 1139"/>
                <a:gd name="T89" fmla="*/ 109 h 220"/>
                <a:gd name="T90" fmla="*/ 922 w 1139"/>
                <a:gd name="T91" fmla="*/ 144 h 220"/>
                <a:gd name="T92" fmla="*/ 1104 w 1139"/>
                <a:gd name="T93" fmla="*/ 100 h 220"/>
                <a:gd name="T94" fmla="*/ 1124 w 1139"/>
                <a:gd name="T95" fmla="*/ 192 h 220"/>
                <a:gd name="T96" fmla="*/ 1139 w 1139"/>
                <a:gd name="T97" fmla="*/ 187 h 220"/>
                <a:gd name="T98" fmla="*/ 1128 w 1139"/>
                <a:gd name="T99" fmla="*/ 219 h 220"/>
                <a:gd name="T100" fmla="*/ 1070 w 1139"/>
                <a:gd name="T101" fmla="*/ 100 h 220"/>
                <a:gd name="T102" fmla="*/ 985 w 1139"/>
                <a:gd name="T103" fmla="*/ 217 h 220"/>
                <a:gd name="T104" fmla="*/ 961 w 1139"/>
                <a:gd name="T105" fmla="*/ 72 h 220"/>
                <a:gd name="T106" fmla="*/ 991 w 1139"/>
                <a:gd name="T107" fmla="*/ 25 h 220"/>
                <a:gd name="T108" fmla="*/ 1056 w 1139"/>
                <a:gd name="T109" fmla="*/ 3 h 220"/>
                <a:gd name="T110" fmla="*/ 1056 w 1139"/>
                <a:gd name="T111" fmla="*/ 32 h 220"/>
                <a:gd name="T112" fmla="*/ 1019 w 1139"/>
                <a:gd name="T113" fmla="*/ 54 h 220"/>
                <a:gd name="T114" fmla="*/ 1070 w 1139"/>
                <a:gd name="T115" fmla="*/ 40 h 220"/>
                <a:gd name="T116" fmla="*/ 1104 w 1139"/>
                <a:gd name="T117" fmla="*/ 29 h 220"/>
                <a:gd name="T118" fmla="*/ 1139 w 1139"/>
                <a:gd name="T119" fmla="*/ 1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39" h="220">
                  <a:moveTo>
                    <a:pt x="184" y="62"/>
                  </a:moveTo>
                  <a:cubicBezTo>
                    <a:pt x="184" y="217"/>
                    <a:pt x="184" y="217"/>
                    <a:pt x="184" y="217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09" y="165"/>
                    <a:pt x="109" y="165"/>
                    <a:pt x="109" y="16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3" y="217"/>
                    <a:pt x="33" y="217"/>
                    <a:pt x="33" y="217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96" y="217"/>
                    <a:pt x="96" y="217"/>
                    <a:pt x="96" y="217"/>
                  </a:cubicBezTo>
                  <a:cubicBezTo>
                    <a:pt x="121" y="217"/>
                    <a:pt x="121" y="217"/>
                    <a:pt x="121" y="217"/>
                  </a:cubicBezTo>
                  <a:cubicBezTo>
                    <a:pt x="183" y="62"/>
                    <a:pt x="183" y="62"/>
                    <a:pt x="183" y="62"/>
                  </a:cubicBezTo>
                  <a:lnTo>
                    <a:pt x="184" y="62"/>
                  </a:lnTo>
                  <a:close/>
                  <a:moveTo>
                    <a:pt x="268" y="11"/>
                  </a:moveTo>
                  <a:cubicBezTo>
                    <a:pt x="263" y="11"/>
                    <a:pt x="258" y="13"/>
                    <a:pt x="254" y="16"/>
                  </a:cubicBezTo>
                  <a:cubicBezTo>
                    <a:pt x="250" y="20"/>
                    <a:pt x="248" y="25"/>
                    <a:pt x="248" y="31"/>
                  </a:cubicBezTo>
                  <a:cubicBezTo>
                    <a:pt x="248" y="36"/>
                    <a:pt x="250" y="41"/>
                    <a:pt x="254" y="44"/>
                  </a:cubicBezTo>
                  <a:cubicBezTo>
                    <a:pt x="258" y="48"/>
                    <a:pt x="263" y="50"/>
                    <a:pt x="268" y="50"/>
                  </a:cubicBezTo>
                  <a:cubicBezTo>
                    <a:pt x="274" y="50"/>
                    <a:pt x="279" y="48"/>
                    <a:pt x="283" y="44"/>
                  </a:cubicBezTo>
                  <a:cubicBezTo>
                    <a:pt x="287" y="41"/>
                    <a:pt x="289" y="36"/>
                    <a:pt x="289" y="31"/>
                  </a:cubicBezTo>
                  <a:cubicBezTo>
                    <a:pt x="289" y="25"/>
                    <a:pt x="287" y="20"/>
                    <a:pt x="283" y="17"/>
                  </a:cubicBezTo>
                  <a:cubicBezTo>
                    <a:pt x="279" y="13"/>
                    <a:pt x="274" y="11"/>
                    <a:pt x="268" y="11"/>
                  </a:cubicBezTo>
                  <a:close/>
                  <a:moveTo>
                    <a:pt x="285" y="72"/>
                  </a:moveTo>
                  <a:cubicBezTo>
                    <a:pt x="251" y="72"/>
                    <a:pt x="251" y="72"/>
                    <a:pt x="251" y="72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85" y="217"/>
                    <a:pt x="285" y="217"/>
                    <a:pt x="285" y="217"/>
                  </a:cubicBezTo>
                  <a:cubicBezTo>
                    <a:pt x="285" y="72"/>
                    <a:pt x="285" y="72"/>
                    <a:pt x="285" y="72"/>
                  </a:cubicBezTo>
                  <a:close/>
                  <a:moveTo>
                    <a:pt x="386" y="69"/>
                  </a:moveTo>
                  <a:cubicBezTo>
                    <a:pt x="371" y="69"/>
                    <a:pt x="357" y="72"/>
                    <a:pt x="345" y="79"/>
                  </a:cubicBezTo>
                  <a:cubicBezTo>
                    <a:pt x="333" y="85"/>
                    <a:pt x="324" y="95"/>
                    <a:pt x="318" y="107"/>
                  </a:cubicBezTo>
                  <a:cubicBezTo>
                    <a:pt x="312" y="119"/>
                    <a:pt x="309" y="133"/>
                    <a:pt x="309" y="148"/>
                  </a:cubicBezTo>
                  <a:cubicBezTo>
                    <a:pt x="309" y="162"/>
                    <a:pt x="312" y="174"/>
                    <a:pt x="318" y="185"/>
                  </a:cubicBezTo>
                  <a:cubicBezTo>
                    <a:pt x="324" y="196"/>
                    <a:pt x="332" y="205"/>
                    <a:pt x="343" y="211"/>
                  </a:cubicBezTo>
                  <a:cubicBezTo>
                    <a:pt x="354" y="217"/>
                    <a:pt x="366" y="220"/>
                    <a:pt x="380" y="220"/>
                  </a:cubicBezTo>
                  <a:cubicBezTo>
                    <a:pt x="396" y="220"/>
                    <a:pt x="410" y="217"/>
                    <a:pt x="421" y="211"/>
                  </a:cubicBezTo>
                  <a:cubicBezTo>
                    <a:pt x="422" y="210"/>
                    <a:pt x="422" y="210"/>
                    <a:pt x="422" y="210"/>
                  </a:cubicBezTo>
                  <a:cubicBezTo>
                    <a:pt x="422" y="179"/>
                    <a:pt x="422" y="179"/>
                    <a:pt x="422" y="179"/>
                  </a:cubicBezTo>
                  <a:cubicBezTo>
                    <a:pt x="420" y="180"/>
                    <a:pt x="420" y="180"/>
                    <a:pt x="420" y="180"/>
                  </a:cubicBezTo>
                  <a:cubicBezTo>
                    <a:pt x="415" y="184"/>
                    <a:pt x="410" y="187"/>
                    <a:pt x="404" y="189"/>
                  </a:cubicBezTo>
                  <a:cubicBezTo>
                    <a:pt x="398" y="191"/>
                    <a:pt x="392" y="192"/>
                    <a:pt x="387" y="192"/>
                  </a:cubicBezTo>
                  <a:cubicBezTo>
                    <a:pt x="374" y="192"/>
                    <a:pt x="363" y="188"/>
                    <a:pt x="356" y="180"/>
                  </a:cubicBezTo>
                  <a:cubicBezTo>
                    <a:pt x="348" y="171"/>
                    <a:pt x="344" y="160"/>
                    <a:pt x="344" y="145"/>
                  </a:cubicBezTo>
                  <a:cubicBezTo>
                    <a:pt x="344" y="131"/>
                    <a:pt x="348" y="119"/>
                    <a:pt x="356" y="110"/>
                  </a:cubicBezTo>
                  <a:cubicBezTo>
                    <a:pt x="364" y="101"/>
                    <a:pt x="375" y="97"/>
                    <a:pt x="388" y="97"/>
                  </a:cubicBezTo>
                  <a:cubicBezTo>
                    <a:pt x="399" y="97"/>
                    <a:pt x="410" y="101"/>
                    <a:pt x="420" y="108"/>
                  </a:cubicBezTo>
                  <a:cubicBezTo>
                    <a:pt x="422" y="109"/>
                    <a:pt x="422" y="109"/>
                    <a:pt x="422" y="109"/>
                  </a:cubicBezTo>
                  <a:cubicBezTo>
                    <a:pt x="422" y="76"/>
                    <a:pt x="422" y="76"/>
                    <a:pt x="422" y="76"/>
                  </a:cubicBezTo>
                  <a:cubicBezTo>
                    <a:pt x="421" y="76"/>
                    <a:pt x="421" y="76"/>
                    <a:pt x="421" y="76"/>
                  </a:cubicBezTo>
                  <a:cubicBezTo>
                    <a:pt x="417" y="74"/>
                    <a:pt x="412" y="72"/>
                    <a:pt x="405" y="71"/>
                  </a:cubicBezTo>
                  <a:cubicBezTo>
                    <a:pt x="399" y="69"/>
                    <a:pt x="393" y="69"/>
                    <a:pt x="386" y="69"/>
                  </a:cubicBezTo>
                  <a:close/>
                  <a:moveTo>
                    <a:pt x="481" y="97"/>
                  </a:moveTo>
                  <a:cubicBezTo>
                    <a:pt x="481" y="72"/>
                    <a:pt x="481" y="72"/>
                    <a:pt x="481" y="72"/>
                  </a:cubicBezTo>
                  <a:cubicBezTo>
                    <a:pt x="447" y="72"/>
                    <a:pt x="447" y="72"/>
                    <a:pt x="447" y="72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81" y="217"/>
                    <a:pt x="481" y="217"/>
                    <a:pt x="481" y="217"/>
                  </a:cubicBezTo>
                  <a:cubicBezTo>
                    <a:pt x="481" y="143"/>
                    <a:pt x="481" y="143"/>
                    <a:pt x="481" y="143"/>
                  </a:cubicBezTo>
                  <a:cubicBezTo>
                    <a:pt x="481" y="130"/>
                    <a:pt x="484" y="120"/>
                    <a:pt x="490" y="112"/>
                  </a:cubicBezTo>
                  <a:cubicBezTo>
                    <a:pt x="495" y="104"/>
                    <a:pt x="503" y="100"/>
                    <a:pt x="512" y="100"/>
                  </a:cubicBezTo>
                  <a:cubicBezTo>
                    <a:pt x="515" y="100"/>
                    <a:pt x="518" y="101"/>
                    <a:pt x="522" y="102"/>
                  </a:cubicBezTo>
                  <a:cubicBezTo>
                    <a:pt x="526" y="103"/>
                    <a:pt x="528" y="104"/>
                    <a:pt x="530" y="105"/>
                  </a:cubicBezTo>
                  <a:cubicBezTo>
                    <a:pt x="531" y="106"/>
                    <a:pt x="531" y="106"/>
                    <a:pt x="531" y="106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31" y="72"/>
                    <a:pt x="531" y="72"/>
                    <a:pt x="531" y="72"/>
                  </a:cubicBezTo>
                  <a:cubicBezTo>
                    <a:pt x="528" y="70"/>
                    <a:pt x="523" y="70"/>
                    <a:pt x="517" y="70"/>
                  </a:cubicBezTo>
                  <a:cubicBezTo>
                    <a:pt x="517" y="70"/>
                    <a:pt x="517" y="70"/>
                    <a:pt x="517" y="70"/>
                  </a:cubicBezTo>
                  <a:cubicBezTo>
                    <a:pt x="509" y="70"/>
                    <a:pt x="501" y="72"/>
                    <a:pt x="495" y="78"/>
                  </a:cubicBezTo>
                  <a:cubicBezTo>
                    <a:pt x="489" y="83"/>
                    <a:pt x="485" y="89"/>
                    <a:pt x="482" y="97"/>
                  </a:cubicBezTo>
                  <a:lnTo>
                    <a:pt x="481" y="97"/>
                  </a:lnTo>
                  <a:close/>
                  <a:moveTo>
                    <a:pt x="610" y="69"/>
                  </a:moveTo>
                  <a:cubicBezTo>
                    <a:pt x="586" y="69"/>
                    <a:pt x="567" y="76"/>
                    <a:pt x="554" y="89"/>
                  </a:cubicBezTo>
                  <a:cubicBezTo>
                    <a:pt x="540" y="103"/>
                    <a:pt x="534" y="122"/>
                    <a:pt x="534" y="146"/>
                  </a:cubicBezTo>
                  <a:cubicBezTo>
                    <a:pt x="534" y="169"/>
                    <a:pt x="540" y="187"/>
                    <a:pt x="553" y="200"/>
                  </a:cubicBezTo>
                  <a:cubicBezTo>
                    <a:pt x="567" y="213"/>
                    <a:pt x="584" y="220"/>
                    <a:pt x="607" y="220"/>
                  </a:cubicBezTo>
                  <a:cubicBezTo>
                    <a:pt x="630" y="220"/>
                    <a:pt x="648" y="213"/>
                    <a:pt x="662" y="199"/>
                  </a:cubicBezTo>
                  <a:cubicBezTo>
                    <a:pt x="675" y="185"/>
                    <a:pt x="682" y="166"/>
                    <a:pt x="682" y="143"/>
                  </a:cubicBezTo>
                  <a:cubicBezTo>
                    <a:pt x="682" y="120"/>
                    <a:pt x="676" y="102"/>
                    <a:pt x="663" y="89"/>
                  </a:cubicBezTo>
                  <a:cubicBezTo>
                    <a:pt x="650" y="75"/>
                    <a:pt x="632" y="69"/>
                    <a:pt x="610" y="69"/>
                  </a:cubicBezTo>
                  <a:close/>
                  <a:moveTo>
                    <a:pt x="609" y="192"/>
                  </a:moveTo>
                  <a:cubicBezTo>
                    <a:pt x="596" y="192"/>
                    <a:pt x="586" y="188"/>
                    <a:pt x="579" y="180"/>
                  </a:cubicBezTo>
                  <a:cubicBezTo>
                    <a:pt x="572" y="172"/>
                    <a:pt x="569" y="160"/>
                    <a:pt x="569" y="145"/>
                  </a:cubicBezTo>
                  <a:cubicBezTo>
                    <a:pt x="569" y="130"/>
                    <a:pt x="572" y="118"/>
                    <a:pt x="579" y="109"/>
                  </a:cubicBezTo>
                  <a:cubicBezTo>
                    <a:pt x="586" y="101"/>
                    <a:pt x="596" y="97"/>
                    <a:pt x="608" y="97"/>
                  </a:cubicBezTo>
                  <a:cubicBezTo>
                    <a:pt x="620" y="97"/>
                    <a:pt x="630" y="101"/>
                    <a:pt x="636" y="109"/>
                  </a:cubicBezTo>
                  <a:cubicBezTo>
                    <a:pt x="643" y="117"/>
                    <a:pt x="647" y="129"/>
                    <a:pt x="647" y="144"/>
                  </a:cubicBezTo>
                  <a:cubicBezTo>
                    <a:pt x="647" y="160"/>
                    <a:pt x="644" y="172"/>
                    <a:pt x="637" y="180"/>
                  </a:cubicBezTo>
                  <a:cubicBezTo>
                    <a:pt x="631" y="188"/>
                    <a:pt x="621" y="192"/>
                    <a:pt x="609" y="192"/>
                  </a:cubicBezTo>
                  <a:close/>
                  <a:moveTo>
                    <a:pt x="754" y="69"/>
                  </a:moveTo>
                  <a:cubicBezTo>
                    <a:pt x="737" y="69"/>
                    <a:pt x="724" y="73"/>
                    <a:pt x="714" y="81"/>
                  </a:cubicBezTo>
                  <a:cubicBezTo>
                    <a:pt x="703" y="89"/>
                    <a:pt x="698" y="100"/>
                    <a:pt x="698" y="113"/>
                  </a:cubicBezTo>
                  <a:cubicBezTo>
                    <a:pt x="698" y="120"/>
                    <a:pt x="699" y="126"/>
                    <a:pt x="702" y="131"/>
                  </a:cubicBezTo>
                  <a:cubicBezTo>
                    <a:pt x="704" y="136"/>
                    <a:pt x="707" y="141"/>
                    <a:pt x="712" y="144"/>
                  </a:cubicBezTo>
                  <a:cubicBezTo>
                    <a:pt x="716" y="148"/>
                    <a:pt x="723" y="152"/>
                    <a:pt x="733" y="156"/>
                  </a:cubicBezTo>
                  <a:cubicBezTo>
                    <a:pt x="741" y="159"/>
                    <a:pt x="746" y="162"/>
                    <a:pt x="750" y="164"/>
                  </a:cubicBezTo>
                  <a:cubicBezTo>
                    <a:pt x="754" y="166"/>
                    <a:pt x="756" y="168"/>
                    <a:pt x="758" y="171"/>
                  </a:cubicBezTo>
                  <a:cubicBezTo>
                    <a:pt x="759" y="173"/>
                    <a:pt x="760" y="175"/>
                    <a:pt x="760" y="179"/>
                  </a:cubicBezTo>
                  <a:cubicBezTo>
                    <a:pt x="760" y="188"/>
                    <a:pt x="753" y="193"/>
                    <a:pt x="738" y="193"/>
                  </a:cubicBezTo>
                  <a:cubicBezTo>
                    <a:pt x="732" y="193"/>
                    <a:pt x="726" y="192"/>
                    <a:pt x="719" y="190"/>
                  </a:cubicBezTo>
                  <a:cubicBezTo>
                    <a:pt x="712" y="187"/>
                    <a:pt x="705" y="184"/>
                    <a:pt x="700" y="180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8" y="212"/>
                    <a:pt x="698" y="212"/>
                    <a:pt x="698" y="212"/>
                  </a:cubicBezTo>
                  <a:cubicBezTo>
                    <a:pt x="699" y="212"/>
                    <a:pt x="699" y="212"/>
                    <a:pt x="699" y="212"/>
                  </a:cubicBezTo>
                  <a:cubicBezTo>
                    <a:pt x="704" y="215"/>
                    <a:pt x="710" y="216"/>
                    <a:pt x="717" y="218"/>
                  </a:cubicBezTo>
                  <a:cubicBezTo>
                    <a:pt x="724" y="219"/>
                    <a:pt x="731" y="220"/>
                    <a:pt x="736" y="220"/>
                  </a:cubicBezTo>
                  <a:cubicBezTo>
                    <a:pt x="754" y="220"/>
                    <a:pt x="768" y="216"/>
                    <a:pt x="779" y="208"/>
                  </a:cubicBezTo>
                  <a:cubicBezTo>
                    <a:pt x="789" y="200"/>
                    <a:pt x="794" y="188"/>
                    <a:pt x="794" y="175"/>
                  </a:cubicBezTo>
                  <a:cubicBezTo>
                    <a:pt x="794" y="165"/>
                    <a:pt x="791" y="157"/>
                    <a:pt x="786" y="150"/>
                  </a:cubicBezTo>
                  <a:cubicBezTo>
                    <a:pt x="780" y="143"/>
                    <a:pt x="771" y="137"/>
                    <a:pt x="757" y="132"/>
                  </a:cubicBezTo>
                  <a:cubicBezTo>
                    <a:pt x="746" y="128"/>
                    <a:pt x="740" y="124"/>
                    <a:pt x="737" y="121"/>
                  </a:cubicBezTo>
                  <a:cubicBezTo>
                    <a:pt x="734" y="119"/>
                    <a:pt x="733" y="115"/>
                    <a:pt x="733" y="110"/>
                  </a:cubicBezTo>
                  <a:cubicBezTo>
                    <a:pt x="733" y="106"/>
                    <a:pt x="734" y="103"/>
                    <a:pt x="738" y="100"/>
                  </a:cubicBezTo>
                  <a:cubicBezTo>
                    <a:pt x="741" y="97"/>
                    <a:pt x="746" y="96"/>
                    <a:pt x="752" y="96"/>
                  </a:cubicBezTo>
                  <a:cubicBezTo>
                    <a:pt x="758" y="96"/>
                    <a:pt x="764" y="97"/>
                    <a:pt x="770" y="98"/>
                  </a:cubicBezTo>
                  <a:cubicBezTo>
                    <a:pt x="776" y="100"/>
                    <a:pt x="781" y="103"/>
                    <a:pt x="785" y="105"/>
                  </a:cubicBezTo>
                  <a:cubicBezTo>
                    <a:pt x="787" y="106"/>
                    <a:pt x="787" y="106"/>
                    <a:pt x="787" y="106"/>
                  </a:cubicBezTo>
                  <a:cubicBezTo>
                    <a:pt x="787" y="75"/>
                    <a:pt x="787" y="75"/>
                    <a:pt x="787" y="75"/>
                  </a:cubicBezTo>
                  <a:cubicBezTo>
                    <a:pt x="786" y="75"/>
                    <a:pt x="786" y="75"/>
                    <a:pt x="786" y="75"/>
                  </a:cubicBezTo>
                  <a:cubicBezTo>
                    <a:pt x="782" y="73"/>
                    <a:pt x="777" y="72"/>
                    <a:pt x="771" y="71"/>
                  </a:cubicBezTo>
                  <a:cubicBezTo>
                    <a:pt x="764" y="69"/>
                    <a:pt x="759" y="69"/>
                    <a:pt x="754" y="69"/>
                  </a:cubicBezTo>
                  <a:close/>
                  <a:moveTo>
                    <a:pt x="886" y="69"/>
                  </a:moveTo>
                  <a:cubicBezTo>
                    <a:pt x="862" y="69"/>
                    <a:pt x="843" y="76"/>
                    <a:pt x="829" y="89"/>
                  </a:cubicBezTo>
                  <a:cubicBezTo>
                    <a:pt x="816" y="103"/>
                    <a:pt x="809" y="122"/>
                    <a:pt x="809" y="146"/>
                  </a:cubicBezTo>
                  <a:cubicBezTo>
                    <a:pt x="809" y="169"/>
                    <a:pt x="816" y="187"/>
                    <a:pt x="829" y="200"/>
                  </a:cubicBezTo>
                  <a:cubicBezTo>
                    <a:pt x="842" y="213"/>
                    <a:pt x="860" y="220"/>
                    <a:pt x="882" y="220"/>
                  </a:cubicBezTo>
                  <a:cubicBezTo>
                    <a:pt x="905" y="220"/>
                    <a:pt x="924" y="213"/>
                    <a:pt x="937" y="199"/>
                  </a:cubicBezTo>
                  <a:cubicBezTo>
                    <a:pt x="951" y="185"/>
                    <a:pt x="958" y="166"/>
                    <a:pt x="958" y="143"/>
                  </a:cubicBezTo>
                  <a:cubicBezTo>
                    <a:pt x="958" y="120"/>
                    <a:pt x="951" y="102"/>
                    <a:pt x="938" y="89"/>
                  </a:cubicBezTo>
                  <a:cubicBezTo>
                    <a:pt x="926" y="75"/>
                    <a:pt x="908" y="69"/>
                    <a:pt x="886" y="69"/>
                  </a:cubicBezTo>
                  <a:close/>
                  <a:moveTo>
                    <a:pt x="884" y="192"/>
                  </a:moveTo>
                  <a:cubicBezTo>
                    <a:pt x="872" y="192"/>
                    <a:pt x="862" y="188"/>
                    <a:pt x="855" y="180"/>
                  </a:cubicBezTo>
                  <a:cubicBezTo>
                    <a:pt x="848" y="172"/>
                    <a:pt x="844" y="160"/>
                    <a:pt x="844" y="145"/>
                  </a:cubicBezTo>
                  <a:cubicBezTo>
                    <a:pt x="844" y="130"/>
                    <a:pt x="848" y="118"/>
                    <a:pt x="855" y="109"/>
                  </a:cubicBezTo>
                  <a:cubicBezTo>
                    <a:pt x="862" y="101"/>
                    <a:pt x="871" y="97"/>
                    <a:pt x="884" y="97"/>
                  </a:cubicBezTo>
                  <a:cubicBezTo>
                    <a:pt x="896" y="97"/>
                    <a:pt x="905" y="101"/>
                    <a:pt x="912" y="109"/>
                  </a:cubicBezTo>
                  <a:cubicBezTo>
                    <a:pt x="919" y="117"/>
                    <a:pt x="922" y="129"/>
                    <a:pt x="922" y="144"/>
                  </a:cubicBezTo>
                  <a:cubicBezTo>
                    <a:pt x="922" y="160"/>
                    <a:pt x="919" y="172"/>
                    <a:pt x="913" y="180"/>
                  </a:cubicBezTo>
                  <a:cubicBezTo>
                    <a:pt x="906" y="188"/>
                    <a:pt x="897" y="192"/>
                    <a:pt x="884" y="192"/>
                  </a:cubicBezTo>
                  <a:close/>
                  <a:moveTo>
                    <a:pt x="1104" y="100"/>
                  </a:moveTo>
                  <a:cubicBezTo>
                    <a:pt x="1104" y="168"/>
                    <a:pt x="1104" y="168"/>
                    <a:pt x="1104" y="168"/>
                  </a:cubicBezTo>
                  <a:cubicBezTo>
                    <a:pt x="1104" y="177"/>
                    <a:pt x="1106" y="183"/>
                    <a:pt x="1109" y="187"/>
                  </a:cubicBezTo>
                  <a:cubicBezTo>
                    <a:pt x="1112" y="190"/>
                    <a:pt x="1117" y="192"/>
                    <a:pt x="1124" y="192"/>
                  </a:cubicBezTo>
                  <a:cubicBezTo>
                    <a:pt x="1125" y="192"/>
                    <a:pt x="1128" y="192"/>
                    <a:pt x="1130" y="191"/>
                  </a:cubicBezTo>
                  <a:cubicBezTo>
                    <a:pt x="1133" y="190"/>
                    <a:pt x="1135" y="189"/>
                    <a:pt x="1137" y="188"/>
                  </a:cubicBezTo>
                  <a:cubicBezTo>
                    <a:pt x="1139" y="187"/>
                    <a:pt x="1139" y="187"/>
                    <a:pt x="1139" y="187"/>
                  </a:cubicBezTo>
                  <a:cubicBezTo>
                    <a:pt x="1139" y="215"/>
                    <a:pt x="1139" y="215"/>
                    <a:pt x="1139" y="215"/>
                  </a:cubicBezTo>
                  <a:cubicBezTo>
                    <a:pt x="1138" y="215"/>
                    <a:pt x="1138" y="215"/>
                    <a:pt x="1138" y="215"/>
                  </a:cubicBezTo>
                  <a:cubicBezTo>
                    <a:pt x="1136" y="216"/>
                    <a:pt x="1133" y="217"/>
                    <a:pt x="1128" y="219"/>
                  </a:cubicBezTo>
                  <a:cubicBezTo>
                    <a:pt x="1123" y="220"/>
                    <a:pt x="1118" y="220"/>
                    <a:pt x="1113" y="220"/>
                  </a:cubicBezTo>
                  <a:cubicBezTo>
                    <a:pt x="1085" y="220"/>
                    <a:pt x="1070" y="205"/>
                    <a:pt x="1070" y="174"/>
                  </a:cubicBezTo>
                  <a:cubicBezTo>
                    <a:pt x="1070" y="100"/>
                    <a:pt x="1070" y="100"/>
                    <a:pt x="1070" y="100"/>
                  </a:cubicBezTo>
                  <a:cubicBezTo>
                    <a:pt x="1019" y="100"/>
                    <a:pt x="1019" y="100"/>
                    <a:pt x="1019" y="100"/>
                  </a:cubicBezTo>
                  <a:cubicBezTo>
                    <a:pt x="1019" y="217"/>
                    <a:pt x="1019" y="217"/>
                    <a:pt x="1019" y="217"/>
                  </a:cubicBezTo>
                  <a:cubicBezTo>
                    <a:pt x="985" y="217"/>
                    <a:pt x="985" y="217"/>
                    <a:pt x="985" y="217"/>
                  </a:cubicBezTo>
                  <a:cubicBezTo>
                    <a:pt x="985" y="100"/>
                    <a:pt x="985" y="100"/>
                    <a:pt x="985" y="100"/>
                  </a:cubicBezTo>
                  <a:cubicBezTo>
                    <a:pt x="961" y="100"/>
                    <a:pt x="961" y="100"/>
                    <a:pt x="961" y="100"/>
                  </a:cubicBezTo>
                  <a:cubicBezTo>
                    <a:pt x="961" y="72"/>
                    <a:pt x="961" y="72"/>
                    <a:pt x="961" y="72"/>
                  </a:cubicBezTo>
                  <a:cubicBezTo>
                    <a:pt x="985" y="72"/>
                    <a:pt x="985" y="72"/>
                    <a:pt x="985" y="72"/>
                  </a:cubicBezTo>
                  <a:cubicBezTo>
                    <a:pt x="985" y="52"/>
                    <a:pt x="985" y="52"/>
                    <a:pt x="985" y="52"/>
                  </a:cubicBezTo>
                  <a:cubicBezTo>
                    <a:pt x="985" y="42"/>
                    <a:pt x="987" y="33"/>
                    <a:pt x="991" y="25"/>
                  </a:cubicBezTo>
                  <a:cubicBezTo>
                    <a:pt x="996" y="17"/>
                    <a:pt x="1002" y="11"/>
                    <a:pt x="1010" y="7"/>
                  </a:cubicBezTo>
                  <a:cubicBezTo>
                    <a:pt x="1018" y="3"/>
                    <a:pt x="1027" y="0"/>
                    <a:pt x="1037" y="0"/>
                  </a:cubicBezTo>
                  <a:cubicBezTo>
                    <a:pt x="1045" y="0"/>
                    <a:pt x="1052" y="1"/>
                    <a:pt x="1056" y="3"/>
                  </a:cubicBezTo>
                  <a:cubicBezTo>
                    <a:pt x="1057" y="3"/>
                    <a:pt x="1057" y="3"/>
                    <a:pt x="1057" y="3"/>
                  </a:cubicBezTo>
                  <a:cubicBezTo>
                    <a:pt x="1057" y="32"/>
                    <a:pt x="1057" y="32"/>
                    <a:pt x="1057" y="32"/>
                  </a:cubicBezTo>
                  <a:cubicBezTo>
                    <a:pt x="1056" y="32"/>
                    <a:pt x="1056" y="32"/>
                    <a:pt x="1056" y="32"/>
                  </a:cubicBezTo>
                  <a:cubicBezTo>
                    <a:pt x="1051" y="29"/>
                    <a:pt x="1045" y="28"/>
                    <a:pt x="1041" y="28"/>
                  </a:cubicBezTo>
                  <a:cubicBezTo>
                    <a:pt x="1034" y="28"/>
                    <a:pt x="1029" y="31"/>
                    <a:pt x="1025" y="35"/>
                  </a:cubicBezTo>
                  <a:cubicBezTo>
                    <a:pt x="1021" y="39"/>
                    <a:pt x="1019" y="46"/>
                    <a:pt x="1019" y="54"/>
                  </a:cubicBezTo>
                  <a:cubicBezTo>
                    <a:pt x="1019" y="72"/>
                    <a:pt x="1019" y="72"/>
                    <a:pt x="1019" y="72"/>
                  </a:cubicBezTo>
                  <a:cubicBezTo>
                    <a:pt x="1070" y="72"/>
                    <a:pt x="1070" y="72"/>
                    <a:pt x="1070" y="72"/>
                  </a:cubicBezTo>
                  <a:cubicBezTo>
                    <a:pt x="1070" y="40"/>
                    <a:pt x="1070" y="40"/>
                    <a:pt x="1070" y="40"/>
                  </a:cubicBezTo>
                  <a:cubicBezTo>
                    <a:pt x="1071" y="39"/>
                    <a:pt x="1071" y="39"/>
                    <a:pt x="1071" y="39"/>
                  </a:cubicBezTo>
                  <a:cubicBezTo>
                    <a:pt x="1103" y="30"/>
                    <a:pt x="1103" y="30"/>
                    <a:pt x="1103" y="30"/>
                  </a:cubicBezTo>
                  <a:cubicBezTo>
                    <a:pt x="1104" y="29"/>
                    <a:pt x="1104" y="29"/>
                    <a:pt x="1104" y="29"/>
                  </a:cubicBezTo>
                  <a:cubicBezTo>
                    <a:pt x="1104" y="72"/>
                    <a:pt x="1104" y="72"/>
                    <a:pt x="1104" y="72"/>
                  </a:cubicBezTo>
                  <a:cubicBezTo>
                    <a:pt x="1139" y="72"/>
                    <a:pt x="1139" y="72"/>
                    <a:pt x="1139" y="72"/>
                  </a:cubicBezTo>
                  <a:cubicBezTo>
                    <a:pt x="1139" y="100"/>
                    <a:pt x="1139" y="100"/>
                    <a:pt x="1139" y="100"/>
                  </a:cubicBezTo>
                  <a:lnTo>
                    <a:pt x="1104" y="10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6" name="Rectangle 28"/>
            <p:cNvSpPr>
              <a:spLocks noChangeArrowheads="1"/>
            </p:cNvSpPr>
            <p:nvPr/>
          </p:nvSpPr>
          <p:spPr bwMode="auto">
            <a:xfrm>
              <a:off x="4846638" y="3441700"/>
              <a:ext cx="600075" cy="600075"/>
            </a:xfrm>
            <a:prstGeom prst="rect">
              <a:avLst/>
            </a:prstGeom>
            <a:solidFill>
              <a:srgbClr val="F250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7" name="Rectangle 29"/>
            <p:cNvSpPr>
              <a:spLocks noChangeArrowheads="1"/>
            </p:cNvSpPr>
            <p:nvPr/>
          </p:nvSpPr>
          <p:spPr bwMode="auto">
            <a:xfrm>
              <a:off x="5510213" y="3441700"/>
              <a:ext cx="596900" cy="600075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4846638" y="4102100"/>
              <a:ext cx="600075" cy="600075"/>
            </a:xfrm>
            <a:prstGeom prst="rect">
              <a:avLst/>
            </a:prstGeom>
            <a:solidFill>
              <a:srgbClr val="00A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5510213" y="4102100"/>
              <a:ext cx="596900" cy="600075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91" dirty="0"/>
            </a:p>
          </p:txBody>
        </p:sp>
      </p:grpSp>
    </p:spTree>
    <p:extLst>
      <p:ext uri="{BB962C8B-B14F-4D97-AF65-F5344CB8AC3E}">
        <p14:creationId xmlns:p14="http://schemas.microsoft.com/office/powerpoint/2010/main" val="13333623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5" y="587327"/>
            <a:ext cx="6376522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480641162"/>
      </p:ext>
    </p:extLst>
  </p:cSld>
  <p:clrMapOvr>
    <a:masterClrMapping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DBC305C-A9C3-4278-AFC0-C99DFD80A6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5" y="587327"/>
            <a:ext cx="6376522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22889030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9923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3A11E156-1095-41ED-99F9-C199F2183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202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82707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0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Photo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C19841-48F1-4CF0-B9BA-8A8187B288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5095" cy="9144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87B2D435-6763-4273-8B58-EEB875617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9864" y="587327"/>
            <a:ext cx="3125231" cy="1010695"/>
          </a:xfrm>
          <a:prstGeom prst="rect">
            <a:avLst/>
          </a:prstGeom>
        </p:spPr>
        <p:txBody>
          <a:bodyPr vert="horz" wrap="square" lIns="0" tIns="164592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dirty="0"/>
              <a:t>Photo layout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1CE2F71-BF91-4E7B-BDE5-A747EFEFF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863" y="2861123"/>
            <a:ext cx="3125231" cy="3431345"/>
          </a:xfrm>
        </p:spPr>
        <p:txBody>
          <a:bodyPr wrap="square" lIns="0" tIns="0" rIns="0" bIns="0">
            <a:noAutofit/>
          </a:bodyPr>
          <a:lstStyle>
            <a:lvl1pPr marL="0" marR="0" indent="0" algn="l" defTabSz="51440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434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34" b="0" i="0">
                <a:solidFill>
                  <a:srgbClr val="000000"/>
                </a:solidFill>
                <a:latin typeface="+mn-lt"/>
              </a:defRPr>
            </a:lvl1pPr>
            <a:lvl2pPr marL="126073" marR="0" indent="0" algn="l" defTabSz="51440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lvl2pPr>
            <a:lvl3pPr marL="252146" indent="0">
              <a:buNone/>
              <a:defRPr/>
            </a:lvl3pPr>
            <a:lvl4pPr marL="378219" indent="0">
              <a:buNone/>
              <a:defRPr/>
            </a:lvl4pPr>
            <a:lvl5pPr marL="504292" indent="0">
              <a:buNone/>
              <a:defRPr/>
            </a:lvl5pPr>
          </a:lstStyle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  <a:p>
            <a:pPr lvl="0"/>
            <a:r>
              <a:rPr lang="pt-BR" dirty="0"/>
              <a:t>Subhead Segoe UI 26pt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85B54C-AE4B-4DE2-8334-29BCC114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357" t="4718" r="3150" b="80485"/>
          <a:stretch/>
        </p:blipFill>
        <p:spPr>
          <a:xfrm rot="10800000">
            <a:off x="3076" y="7333385"/>
            <a:ext cx="1104770" cy="1810615"/>
          </a:xfrm>
          <a:prstGeom prst="rect">
            <a:avLst/>
          </a:prstGeom>
        </p:spPr>
      </p:pic>
      <p:pic>
        <p:nvPicPr>
          <p:cNvPr id="9" name="Picture 8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3A11E156-1095-41ED-99F9-C199F21830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0"/>
            <a:ext cx="3362020" cy="9144000"/>
          </a:xfrm>
          <a:prstGeom prst="rect">
            <a:avLst/>
          </a:prstGeom>
        </p:spPr>
      </p:pic>
      <p:pic>
        <p:nvPicPr>
          <p:cNvPr id="3" name="Picture 2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1B022A6E-47CB-4371-8E8B-E2117173C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9829" y="0"/>
            <a:ext cx="3524067" cy="9144000"/>
          </a:xfrm>
          <a:prstGeom prst="rect">
            <a:avLst/>
          </a:prstGeom>
        </p:spPr>
      </p:pic>
      <p:pic>
        <p:nvPicPr>
          <p:cNvPr id="10" name="Picture 9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B5B0547B-7B7B-4C0E-9200-F5FE9FF626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2905" y="-2"/>
            <a:ext cx="364572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448"/>
      </p:ext>
    </p:extLst>
  </p:cSld>
  <p:clrMapOvr>
    <a:masterClrMapping/>
  </p:clrMapOvr>
  <p:transition>
    <p:fade/>
  </p:transition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28613" y="4390633"/>
            <a:ext cx="5143500" cy="321067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2086" spc="-29" baseline="0">
                <a:gradFill>
                  <a:gsLst>
                    <a:gs pos="82000">
                      <a:schemeClr val="accent3"/>
                    </a:gs>
                    <a:gs pos="0">
                      <a:schemeClr val="accent3"/>
                    </a:gs>
                  </a:gsLst>
                  <a:lin ang="2700000" scaled="1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28613" y="5283201"/>
            <a:ext cx="5143500" cy="196266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276" spc="0" baseline="0"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02799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159">
          <p15:clr>
            <a:srgbClr val="5ACBF0"/>
          </p15:clr>
        </p15:guide>
        <p15:guide id="2" orient="horz" pos="4659">
          <p15:clr>
            <a:srgbClr val="5ACBF0"/>
          </p15:clr>
        </p15:guide>
        <p15:guide id="3" pos="3909">
          <p15:clr>
            <a:srgbClr val="5ACBF0"/>
          </p15:clr>
        </p15:guide>
        <p15:guide id="4" orient="horz" pos="403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00" y="843971"/>
            <a:ext cx="6197918" cy="391716"/>
          </a:xfrm>
        </p:spPr>
        <p:txBody>
          <a:bodyPr/>
          <a:lstStyle>
            <a:lvl1pPr>
              <a:defRPr sz="2546"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8614" y="1265519"/>
            <a:ext cx="6198096" cy="934871"/>
          </a:xfrm>
        </p:spPr>
        <p:txBody>
          <a:bodyPr/>
          <a:lstStyle>
            <a:lvl1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  <a:lvl2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2pPr>
            <a:lvl3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3pPr>
            <a:lvl4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4pPr>
            <a:lvl5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315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2375">
          <p15:clr>
            <a:srgbClr val="5ACBF0"/>
          </p15:clr>
        </p15:guide>
        <p15:guide id="3" orient="horz" pos="537">
          <p15:clr>
            <a:srgbClr val="5ACBF0"/>
          </p15:clr>
        </p15:guide>
        <p15:guide id="5" orient="horz" pos="1688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9847" y="1263419"/>
            <a:ext cx="6197918" cy="934871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1pPr>
            <a:lvl2pPr marL="132482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2pPr>
            <a:lvl3pPr marL="264962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3pPr>
            <a:lvl4pPr marL="397444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4pPr>
            <a:lvl5pPr marL="529923" indent="0">
              <a:buNone/>
              <a:defRPr>
                <a:gradFill>
                  <a:gsLst>
                    <a:gs pos="82000">
                      <a:schemeClr val="tx1"/>
                    </a:gs>
                    <a:gs pos="0">
                      <a:schemeClr val="tx1"/>
                    </a:gs>
                  </a:gsLst>
                  <a:lin ang="2700000" scaled="1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7431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37">
          <p15:clr>
            <a:srgbClr val="5ACBF0"/>
          </p15:clr>
        </p15:guide>
        <p15:guide id="2" orient="horz" pos="1689">
          <p15:clr>
            <a:srgbClr val="5ACBF0"/>
          </p15:clr>
        </p15:guide>
        <p15:guide id="4" orient="horz" pos="237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8616" y="1264391"/>
            <a:ext cx="2931617" cy="934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94202" y="1264391"/>
            <a:ext cx="2936081" cy="934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6229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537">
          <p15:clr>
            <a:srgbClr val="5ACBF0"/>
          </p15:clr>
        </p15:guide>
        <p15:guide id="2" orient="horz" pos="2381">
          <p15:clr>
            <a:srgbClr val="5ACBF0"/>
          </p15:clr>
        </p15:guide>
        <p15:guide id="3" orient="horz" pos="1688">
          <p15:clr>
            <a:srgbClr val="5ACBF0"/>
          </p15:clr>
        </p15:guide>
        <p15:guide id="4" pos="2333">
          <p15:clr>
            <a:srgbClr val="5ACBF0"/>
          </p15:clr>
        </p15:guide>
        <p15:guide id="5" pos="2565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790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497">
          <p15:clr>
            <a:srgbClr val="A4A3A4"/>
          </p15:clr>
        </p15:guide>
        <p15:guide id="7" pos="613">
          <p15:clr>
            <a:srgbClr val="A4A3A4"/>
          </p15:clr>
        </p15:guide>
        <p15:guide id="8" pos="875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7">
          <p15:clr>
            <a:srgbClr val="A4A3A4"/>
          </p15:clr>
        </p15:guide>
        <p15:guide id="18" pos="2769">
          <p15:clr>
            <a:srgbClr val="A4A3A4"/>
          </p15:clr>
        </p15:guide>
        <p15:guide id="19" pos="2885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5">
          <p15:clr>
            <a:srgbClr val="A4A3A4"/>
          </p15:clr>
        </p15:guide>
        <p15:guide id="23" pos="3643">
          <p15:clr>
            <a:srgbClr val="A4A3A4"/>
          </p15:clr>
        </p15:guide>
        <p15:guide id="24" pos="3903">
          <p15:clr>
            <a:srgbClr val="A4A3A4"/>
          </p15:clr>
        </p15:guide>
        <p15:guide id="25" pos="4021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689">
          <p15:clr>
            <a:srgbClr val="5ACBF0"/>
          </p15:clr>
        </p15:guide>
        <p15:guide id="29" orient="horz" pos="2372">
          <p15:clr>
            <a:srgbClr val="5ACBF0"/>
          </p15:clr>
        </p15:guide>
        <p15:guide id="30" orient="horz" pos="537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6" y="791797"/>
            <a:ext cx="3098486" cy="243015"/>
          </a:xfrm>
        </p:spPr>
        <p:txBody>
          <a:bodyPr tIns="64008"/>
          <a:lstStyle>
            <a:lvl1pPr>
              <a:defRPr sz="1159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191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497">
          <p15:clr>
            <a:srgbClr val="A4A3A4"/>
          </p15:clr>
        </p15:guide>
        <p15:guide id="7" pos="613">
          <p15:clr>
            <a:srgbClr val="A4A3A4"/>
          </p15:clr>
        </p15:guide>
        <p15:guide id="8" pos="875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7">
          <p15:clr>
            <a:srgbClr val="A4A3A4"/>
          </p15:clr>
        </p15:guide>
        <p15:guide id="18" pos="2769">
          <p15:clr>
            <a:srgbClr val="A4A3A4"/>
          </p15:clr>
        </p15:guide>
        <p15:guide id="19" pos="2885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5">
          <p15:clr>
            <a:srgbClr val="A4A3A4"/>
          </p15:clr>
        </p15:guide>
        <p15:guide id="23" pos="3643">
          <p15:clr>
            <a:srgbClr val="A4A3A4"/>
          </p15:clr>
        </p15:guide>
        <p15:guide id="24" pos="3903">
          <p15:clr>
            <a:srgbClr val="A4A3A4"/>
          </p15:clr>
        </p15:guide>
        <p15:guide id="25" pos="4021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689">
          <p15:clr>
            <a:srgbClr val="5ACBF0"/>
          </p15:clr>
        </p15:guide>
        <p15:guide id="29" orient="horz" pos="2372">
          <p15:clr>
            <a:srgbClr val="5ACBF0"/>
          </p15:clr>
        </p15:guide>
        <p15:guide id="30" orient="horz" pos="537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50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6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8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F77C8-94CA-43B2-BC3B-8865226C367E}" type="datetimeFigureOut">
              <a:rPr lang="en-US" smtClean="0"/>
              <a:t>6/13/2025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C72D7-AFB4-40B2-985B-9090AFDBC9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8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609600"/>
            <a:ext cx="6197918" cy="3210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914005"/>
            <a:ext cx="6197918" cy="93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9" name="NEW Brand Colors 2018">
            <a:extLst>
              <a:ext uri="{FF2B5EF4-FFF2-40B4-BE49-F238E27FC236}">
                <a16:creationId xmlns:a16="http://schemas.microsoft.com/office/drawing/2014/main" id="{9D5783B5-1069-4509-929A-C02C0B0887F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 rot="5400000">
            <a:off x="2581869" y="4298425"/>
            <a:ext cx="9144000" cy="547151"/>
          </a:xfrm>
          <a:prstGeom prst="rect">
            <a:avLst/>
          </a:prstGeom>
        </p:spPr>
      </p:pic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144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1"/>
            <a:ext cx="329184" cy="78028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82296" rIns="102870" bIns="822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5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390145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2870" tIns="82296" rIns="102870" bIns="8229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2459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ransition>
    <p:fade/>
  </p:transition>
  <p:hf sldNum="0" hdr="0" ftr="0" dt="0"/>
  <p:txStyles>
    <p:titleStyle>
      <a:lvl1pPr algn="l" defTabSz="524745" rtl="0" eaLnBrk="1" latinLnBrk="0" hangingPunct="1">
        <a:lnSpc>
          <a:spcPct val="100000"/>
        </a:lnSpc>
        <a:spcBef>
          <a:spcPct val="0"/>
        </a:spcBef>
        <a:buNone/>
        <a:defRPr lang="en-US" sz="2025" b="0" kern="1200" cap="none" spc="-28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28606" marR="0" indent="-128606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57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57213" marR="0" indent="-128606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12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369743" marR="0" indent="-112531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474237" marR="0" indent="-101813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8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576050" marR="0" indent="-94668" algn="l" defTabSz="524745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88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443048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05421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67793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30166" indent="-131186" algn="l" defTabSz="524745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62372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24745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87118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49489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311862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74234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36606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98980" algn="l" defTabSz="52474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900" y="785029"/>
            <a:ext cx="6197918" cy="32106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5" y="1301007"/>
            <a:ext cx="6197918" cy="934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144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2" y="1"/>
            <a:ext cx="329184" cy="78028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5987" tIns="84790" rIns="105987" bIns="847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039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390144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5987" tIns="84790" rIns="105987" bIns="847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4039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9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B712F7-8D60-4CA2-AAAC-24145AE6A93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07751" y="2622760"/>
            <a:ext cx="6234546" cy="101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9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transition>
    <p:fade/>
  </p:transition>
  <p:hf sldNum="0" hdr="0" ftr="0" dt="0"/>
  <p:txStyles>
    <p:titleStyle>
      <a:lvl1pPr algn="l" defTabSz="540554" rtl="0" eaLnBrk="1" latinLnBrk="0" hangingPunct="1">
        <a:lnSpc>
          <a:spcPct val="100000"/>
        </a:lnSpc>
        <a:spcBef>
          <a:spcPct val="0"/>
        </a:spcBef>
        <a:buNone/>
        <a:defRPr lang="en-US" sz="2086" b="0" kern="1200" cap="none" spc="-29" baseline="0" dirty="0" smtClean="0">
          <a:ln w="3175">
            <a:noFill/>
          </a:ln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132482" marR="0" indent="-132482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23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Segoe UI" panose="020B0502040204020203" pitchFamily="34" charset="0"/>
        </a:defRPr>
      </a:lvl1pPr>
      <a:lvl2pPr marL="264962" marR="0" indent="-132482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159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2pPr>
      <a:lvl3pPr marL="380884" marR="0" indent="-11592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27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3pPr>
      <a:lvl4pPr marL="488524" marR="0" indent="-10488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2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4pPr>
      <a:lvl5pPr marL="593405" marR="0" indent="-97521" algn="l" defTabSz="54055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12" kern="1200" spc="0" baseline="0">
          <a:gradFill>
            <a:gsLst>
              <a:gs pos="82000">
                <a:schemeClr val="tx1"/>
              </a:gs>
              <a:gs pos="0">
                <a:schemeClr val="tx1"/>
              </a:gs>
            </a:gsLst>
            <a:lin ang="2700000" scaled="1"/>
          </a:gradFill>
          <a:latin typeface="+mn-lt"/>
          <a:ea typeface="+mn-ea"/>
          <a:cs typeface="+mn-cs"/>
        </a:defRPr>
      </a:lvl5pPr>
      <a:lvl6pPr marL="1486523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6pPr>
      <a:lvl7pPr marL="1756801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7pPr>
      <a:lvl8pPr marL="2027078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8pPr>
      <a:lvl9pPr marL="2297356" indent="-135139" algn="l" defTabSz="540554" rtl="0" eaLnBrk="1" latinLnBrk="0" hangingPunct="1">
        <a:spcBef>
          <a:spcPct val="20000"/>
        </a:spcBef>
        <a:buFont typeface="Arial" pitchFamily="34" charset="0"/>
        <a:buChar char="•"/>
        <a:defRPr sz="1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1pPr>
      <a:lvl2pPr marL="270278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2pPr>
      <a:lvl3pPr marL="540554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3pPr>
      <a:lvl4pPr marL="810831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4pPr>
      <a:lvl5pPr marL="1081109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5pPr>
      <a:lvl6pPr marL="1351386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6pPr>
      <a:lvl7pPr marL="1621662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7pPr>
      <a:lvl8pPr marL="1891940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8pPr>
      <a:lvl9pPr marL="2162217" algn="l" defTabSz="540554" rtl="0" eaLnBrk="1" latinLnBrk="0" hangingPunct="1">
        <a:defRPr sz="1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9">
          <p15:clr>
            <a:srgbClr val="C35EA4"/>
          </p15:clr>
        </p15:guide>
        <p15:guide id="26" orient="horz" pos="7372">
          <p15:clr>
            <a:srgbClr val="C35EA4"/>
          </p15:clr>
        </p15:guide>
        <p15:guide id="27" orient="horz" pos="344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7719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hyperlink" Target="https://aka.ms/CloudAscent" TargetMode="External"/><Relationship Id="rId18" Type="http://schemas.openxmlformats.org/officeDocument/2006/relationships/hyperlink" Target="https://aka.ms/M365BPBDMDeck" TargetMode="External"/><Relationship Id="rId26" Type="http://schemas.openxmlformats.org/officeDocument/2006/relationships/hyperlink" Target="https://aka.ms/M365ITchecklist" TargetMode="External"/><Relationship Id="rId3" Type="http://schemas.openxmlformats.org/officeDocument/2006/relationships/image" Target="../media/image11.png"/><Relationship Id="rId21" Type="http://schemas.openxmlformats.org/officeDocument/2006/relationships/hyperlink" Target="https://aka.ms/M365BPcyber" TargetMode="External"/><Relationship Id="rId7" Type="http://schemas.openxmlformats.org/officeDocument/2006/relationships/image" Target="../media/image15.png"/><Relationship Id="rId12" Type="http://schemas.openxmlformats.org/officeDocument/2006/relationships/hyperlink" Target="https://aka.ms/M365BPPlaybook" TargetMode="External"/><Relationship Id="rId17" Type="http://schemas.openxmlformats.org/officeDocument/2006/relationships/hyperlink" Target="https://aka.ms/m365bpvideo" TargetMode="External"/><Relationship Id="rId25" Type="http://schemas.openxmlformats.org/officeDocument/2006/relationships/hyperlink" Target="https://aka.ms/ValueCalculatorTool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ka.ms/M365SecurityScoreAPI" TargetMode="External"/><Relationship Id="rId20" Type="http://schemas.openxmlformats.org/officeDocument/2006/relationships/hyperlink" Target="https://aka.ms/M365ITDMdeck" TargetMode="External"/><Relationship Id="rId29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24" Type="http://schemas.openxmlformats.org/officeDocument/2006/relationships/hyperlink" Target="https://aka.ms/M365BPGuide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aka.ms/bwtool" TargetMode="External"/><Relationship Id="rId23" Type="http://schemas.openxmlformats.org/officeDocument/2006/relationships/hyperlink" Target="https://aka.ms/PracticalGuideCustomerConversationDeck" TargetMode="External"/><Relationship Id="rId28" Type="http://schemas.openxmlformats.org/officeDocument/2006/relationships/image" Target="../media/image19.png"/><Relationship Id="rId10" Type="http://schemas.openxmlformats.org/officeDocument/2006/relationships/hyperlink" Target="https://enterprise.verizon.com/resources/reports/dbir/2020/introduction/" TargetMode="External"/><Relationship Id="rId19" Type="http://schemas.openxmlformats.org/officeDocument/2006/relationships/hyperlink" Target="https://aka.ms/CompareM365Plans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hyperlink" Target="https://aka.ms/M365BPemail" TargetMode="External"/><Relationship Id="rId22" Type="http://schemas.openxmlformats.org/officeDocument/2006/relationships/hyperlink" Target="https://aka.ms/M365forbusiness/download" TargetMode="External"/><Relationship Id="rId27" Type="http://schemas.openxmlformats.org/officeDocument/2006/relationships/hyperlink" Target="https://aka.ms/M365bpPractica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ka.ms/IntuneApprovedApps" TargetMode="External"/><Relationship Id="rId13" Type="http://schemas.openxmlformats.org/officeDocument/2006/relationships/hyperlink" Target="https://aka.ms/SafeLinks365" TargetMode="External"/><Relationship Id="rId18" Type="http://schemas.openxmlformats.org/officeDocument/2006/relationships/hyperlink" Target="https://aka.ms/M365BP_Service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aka.ms/IntuneDeviceManagement" TargetMode="External"/><Relationship Id="rId12" Type="http://schemas.openxmlformats.org/officeDocument/2006/relationships/hyperlink" Target="https://aka.ms/AzureInfoProtect" TargetMode="External"/><Relationship Id="rId17" Type="http://schemas.openxmlformats.org/officeDocument/2006/relationships/hyperlink" Target="https://aka.ms/SMBsecurityFebBlo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aka.ms/MultifactorAuthenticationSettings" TargetMode="External"/><Relationship Id="rId20" Type="http://schemas.openxmlformats.org/officeDocument/2006/relationships/hyperlink" Target="https://aka.ms/SMBSecurityMayBlo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hyperlink" Target="https://azure.microsoft.com/en-us/services/information-protection/" TargetMode="External"/><Relationship Id="rId5" Type="http://schemas.openxmlformats.org/officeDocument/2006/relationships/image" Target="../media/image22.png"/><Relationship Id="rId15" Type="http://schemas.openxmlformats.org/officeDocument/2006/relationships/hyperlink" Target="https://aka.ms/AntiphishingPolicies" TargetMode="External"/><Relationship Id="rId10" Type="http://schemas.openxmlformats.org/officeDocument/2006/relationships/hyperlink" Target="https://aka.ms/EncryptMessages" TargetMode="External"/><Relationship Id="rId19" Type="http://schemas.openxmlformats.org/officeDocument/2006/relationships/hyperlink" Target="https://aka.ms/Upgrade2M365BP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aka.ms/IntuneSelectiveWipe" TargetMode="External"/><Relationship Id="rId14" Type="http://schemas.openxmlformats.org/officeDocument/2006/relationships/hyperlink" Target="https://aka.ms/SafeAttachments3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MicrosoftDefenderRank" TargetMode="External"/><Relationship Id="rId2" Type="http://schemas.openxmlformats.org/officeDocument/2006/relationships/hyperlink" Target="https://aka.ms/MagicQuadrantRepo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ka.ms/SMBsecurityFebBlog" TargetMode="External"/><Relationship Id="rId1" Type="http://schemas.openxmlformats.org/officeDocument/2006/relationships/slideLayout" Target="../slideLayouts/slideLayout32.xml"/><Relationship Id="rId6" Type="http://schemas.openxmlformats.org/officeDocument/2006/relationships/hyperlink" Target="https://aka.ms/SMBSecurityMayBlog" TargetMode="External"/><Relationship Id="rId5" Type="http://schemas.openxmlformats.org/officeDocument/2006/relationships/hyperlink" Target="https://www.microsoft.com/en-us/microsoft-365/microsoft-365-and-office-resources" TargetMode="External"/><Relationship Id="rId4" Type="http://schemas.openxmlformats.org/officeDocument/2006/relationships/hyperlink" Target="https://aka.ms/M365BP_Servi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34C42-3FAA-4F83-9924-74B8F3E5BC1C}"/>
              </a:ext>
            </a:extLst>
          </p:cNvPr>
          <p:cNvSpPr/>
          <p:nvPr/>
        </p:nvSpPr>
        <p:spPr>
          <a:xfrm>
            <a:off x="1928316" y="1962825"/>
            <a:ext cx="2893219" cy="906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7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48093-60AF-4157-B253-E0855C6F69CD}"/>
              </a:ext>
            </a:extLst>
          </p:cNvPr>
          <p:cNvSpPr txBox="1"/>
          <p:nvPr/>
        </p:nvSpPr>
        <p:spPr>
          <a:xfrm>
            <a:off x="314496" y="575459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Business Premium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DC67E-9082-4D3A-B56B-E15D324E8EC5}"/>
              </a:ext>
            </a:extLst>
          </p:cNvPr>
          <p:cNvSpPr/>
          <p:nvPr/>
        </p:nvSpPr>
        <p:spPr>
          <a:xfrm>
            <a:off x="15331" y="1824859"/>
            <a:ext cx="6867694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700"/>
              </a:lnSpc>
            </a:pP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14D326-5C11-4227-9A75-3FC1508C0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A8B463A-09E8-474B-A004-A7864D038D3E}"/>
              </a:ext>
            </a:extLst>
          </p:cNvPr>
          <p:cNvSpPr txBox="1"/>
          <p:nvPr/>
        </p:nvSpPr>
        <p:spPr>
          <a:xfrm>
            <a:off x="301940" y="1830533"/>
            <a:ext cx="631212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Segoe UI "/>
              </a:rPr>
              <a:t>Microsoft 365 Business Premium is a comprehensive productivity and security solution for businesses with 1-300 employees. It includes everything that Business Standard offers, plus </a:t>
            </a:r>
            <a:r>
              <a:rPr lang="en-US" sz="1200" dirty="0">
                <a:solidFill>
                  <a:schemeClr val="bg1"/>
                </a:solidFill>
                <a:latin typeface="Segoe UI Semibold"/>
                <a:cs typeface="Segoe UI Semibold"/>
              </a:rPr>
              <a:t>advanced security and device management </a:t>
            </a:r>
            <a:r>
              <a:rPr lang="en-US" sz="1200" dirty="0">
                <a:solidFill>
                  <a:schemeClr val="bg1"/>
                </a:solidFill>
                <a:latin typeface="Segoe UI "/>
              </a:rPr>
              <a:t>to help protect against cyberthreats like phishing and ransomware and protect sensitive work data.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8984A4-A5AA-4892-A5D9-33368C21C235}"/>
              </a:ext>
            </a:extLst>
          </p:cNvPr>
          <p:cNvGrpSpPr/>
          <p:nvPr/>
        </p:nvGrpSpPr>
        <p:grpSpPr>
          <a:xfrm>
            <a:off x="314164" y="2740430"/>
            <a:ext cx="3028618" cy="1745700"/>
            <a:chOff x="4015601" y="1471206"/>
            <a:chExt cx="3743644" cy="196734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147C938-C23B-4355-9F42-A750E9037433}"/>
                </a:ext>
              </a:extLst>
            </p:cNvPr>
            <p:cNvSpPr/>
            <p:nvPr/>
          </p:nvSpPr>
          <p:spPr bwMode="auto">
            <a:xfrm>
              <a:off x="4015601" y="1471206"/>
              <a:ext cx="3743644" cy="1967348"/>
            </a:xfrm>
            <a:prstGeom prst="rect">
              <a:avLst/>
            </a:prstGeom>
            <a:solidFill>
              <a:srgbClr val="F5F5F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46263" rIns="91427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78D4"/>
                  </a:solidFill>
                  <a:latin typeface="Segoe UI Semibold"/>
                </a:rPr>
                <a:t>Microsoft 365 Business Standard</a:t>
              </a:r>
            </a:p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Cloud Services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E6F844D-FB56-4324-A6B4-EC69EB0089CB}"/>
                </a:ext>
              </a:extLst>
            </p:cNvPr>
            <p:cNvGrpSpPr/>
            <p:nvPr/>
          </p:nvGrpSpPr>
          <p:grpSpPr>
            <a:xfrm>
              <a:off x="4047252" y="2864381"/>
              <a:ext cx="2620276" cy="484246"/>
              <a:chOff x="4126164" y="2490766"/>
              <a:chExt cx="3400162" cy="62837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926AEAD-D34E-4B20-A96E-70A5799573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6164" y="2504690"/>
                <a:ext cx="1920786" cy="61445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4B91486-47A7-47B8-9A61-39DED5496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239" r="4382"/>
              <a:stretch/>
            </p:blipFill>
            <p:spPr>
              <a:xfrm>
                <a:off x="5916162" y="2490766"/>
                <a:ext cx="1610164" cy="613491"/>
              </a:xfrm>
              <a:prstGeom prst="rect">
                <a:avLst/>
              </a:prstGeom>
            </p:spPr>
          </p:pic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EF8C43D-FE42-4166-9DD2-2B6B66EF3EB9}"/>
                </a:ext>
              </a:extLst>
            </p:cNvPr>
            <p:cNvSpPr/>
            <p:nvPr/>
          </p:nvSpPr>
          <p:spPr>
            <a:xfrm>
              <a:off x="4041762" y="2643594"/>
              <a:ext cx="1696234" cy="291357"/>
            </a:xfrm>
            <a:prstGeom prst="rect">
              <a:avLst/>
            </a:prstGeom>
          </p:spPr>
          <p:txBody>
            <a:bodyPr wrap="square" lIns="137141">
              <a:sp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Desktop Apps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7514012-16ED-414E-8878-8A9306BC0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56" y="3401288"/>
            <a:ext cx="385568" cy="42713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3E30467-4B69-49FC-9A4C-56505FEB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9" y="3401288"/>
            <a:ext cx="1193522" cy="438403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6F5BD91-3017-4B1E-9ED5-E0E285929449}"/>
              </a:ext>
            </a:extLst>
          </p:cNvPr>
          <p:cNvGrpSpPr/>
          <p:nvPr/>
        </p:nvGrpSpPr>
        <p:grpSpPr>
          <a:xfrm>
            <a:off x="3409121" y="2704616"/>
            <a:ext cx="3031429" cy="2546756"/>
            <a:chOff x="7899914" y="1470069"/>
            <a:chExt cx="2894926" cy="254711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2B8FA78-9AD5-48DB-ABA6-547D35066882}"/>
                </a:ext>
              </a:extLst>
            </p:cNvPr>
            <p:cNvSpPr/>
            <p:nvPr/>
          </p:nvSpPr>
          <p:spPr bwMode="auto">
            <a:xfrm>
              <a:off x="7899914" y="1470069"/>
              <a:ext cx="2884401" cy="2474420"/>
            </a:xfrm>
            <a:prstGeom prst="rect">
              <a:avLst/>
            </a:prstGeom>
            <a:solidFill>
              <a:srgbClr val="F5F5F5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7141" tIns="146263" rIns="91427" bIns="146263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400" dirty="0">
                  <a:solidFill>
                    <a:srgbClr val="0078D4"/>
                  </a:solidFill>
                  <a:latin typeface="Segoe UI Semibold"/>
                </a:rPr>
                <a:t>Microsoft 365 Business Premium</a:t>
              </a:r>
            </a:p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Cloud Services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A86E20-59CA-4E60-8C1B-27F06CB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7953707" y="3451740"/>
              <a:ext cx="1851323" cy="565445"/>
              <a:chOff x="8198300" y="3392175"/>
              <a:chExt cx="2402344" cy="733737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D288A91-F3A6-4496-B430-BEA931BE62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8300" y="3392175"/>
                <a:ext cx="778444" cy="625532"/>
              </a:xfrm>
              <a:prstGeom prst="rect">
                <a:avLst/>
              </a:prstGeom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7CD2EE2-80B1-444A-BA5A-88BA9428ED00}"/>
                  </a:ext>
                </a:extLst>
              </p:cNvPr>
              <p:cNvSpPr txBox="1"/>
              <p:nvPr/>
            </p:nvSpPr>
            <p:spPr>
              <a:xfrm>
                <a:off x="9567397" y="3570301"/>
                <a:ext cx="1033247" cy="555611"/>
              </a:xfrm>
              <a:prstGeom prst="rect">
                <a:avLst/>
              </a:prstGeom>
              <a:noFill/>
            </p:spPr>
            <p:txBody>
              <a:bodyPr wrap="square" lIns="179259" tIns="143407" rIns="179259" bIns="143407" rtlCol="0">
                <a:spAutoFit/>
              </a:bodyPr>
              <a:lstStyle/>
              <a:p>
                <a:pPr algn="ctr" defTabSz="914139"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500" dirty="0">
                    <a:gradFill>
                      <a:gsLst>
                        <a:gs pos="2917">
                          <a:srgbClr val="282828"/>
                        </a:gs>
                        <a:gs pos="30000">
                          <a:srgbClr val="282828"/>
                        </a:gs>
                      </a:gsLst>
                      <a:lin ang="5400000" scaled="0"/>
                    </a:gradFill>
                    <a:latin typeface="Segoe UI"/>
                  </a:rPr>
                  <a:t>Azure Virtual Desktop </a:t>
                </a:r>
              </a:p>
            </p:txBody>
          </p:sp>
          <p:pic>
            <p:nvPicPr>
              <p:cNvPr id="69" name="Picture 7">
                <a:extLst>
                  <a:ext uri="{FF2B5EF4-FFF2-40B4-BE49-F238E27FC236}">
                    <a16:creationId xmlns:a16="http://schemas.microsoft.com/office/drawing/2014/main" id="{926BFE62-72A7-476D-AF71-387DFB8550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1094" y="3412734"/>
                <a:ext cx="278658" cy="278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5EFD05-3D39-4FF9-9CC7-6C756A7A1CCD}"/>
                </a:ext>
              </a:extLst>
            </p:cNvPr>
            <p:cNvSpPr/>
            <p:nvPr/>
          </p:nvSpPr>
          <p:spPr>
            <a:xfrm>
              <a:off x="7910439" y="3182278"/>
              <a:ext cx="2884401" cy="258569"/>
            </a:xfrm>
            <a:prstGeom prst="rect">
              <a:avLst/>
            </a:prstGeom>
          </p:spPr>
          <p:txBody>
            <a:bodyPr wrap="square" lIns="137141">
              <a:spAutoFit/>
            </a:bodyPr>
            <a:lstStyle/>
            <a:p>
              <a:pPr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200" dirty="0">
                  <a:solidFill>
                    <a:srgbClr val="000000"/>
                  </a:solidFill>
                  <a:latin typeface="Segoe UI Semibold"/>
                  <a:cs typeface="Segoe UI Semibold" panose="020B0702040204020203" pitchFamily="34" charset="0"/>
                </a:rPr>
                <a:t>Comprehensive Security</a:t>
              </a:r>
            </a:p>
          </p:txBody>
        </p:sp>
      </p:grpSp>
      <p:pic>
        <p:nvPicPr>
          <p:cNvPr id="74" name="Picture 73">
            <a:extLst>
              <a:ext uri="{FF2B5EF4-FFF2-40B4-BE49-F238E27FC236}">
                <a16:creationId xmlns:a16="http://schemas.microsoft.com/office/drawing/2014/main" id="{F5DCB63B-CCBF-4167-9745-D26609F37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4894" y="3283488"/>
            <a:ext cx="385568" cy="4271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FC3CDF65-DF0D-4C8C-8308-732C941DA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1397" y="3283488"/>
            <a:ext cx="1193522" cy="43840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C7CE34D-0FF8-4969-9F35-99648F0EA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871" y="3945155"/>
            <a:ext cx="1197502" cy="420168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7F374A9-4292-4EBF-8C02-811B4AAB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9" r="4382"/>
          <a:stretch/>
        </p:blipFill>
        <p:spPr>
          <a:xfrm>
            <a:off x="4570834" y="3935634"/>
            <a:ext cx="1003847" cy="419512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E637124-894F-42A0-8628-C8A66B613525}"/>
              </a:ext>
            </a:extLst>
          </p:cNvPr>
          <p:cNvSpPr/>
          <p:nvPr/>
        </p:nvSpPr>
        <p:spPr>
          <a:xfrm>
            <a:off x="3450429" y="3739722"/>
            <a:ext cx="1372258" cy="258532"/>
          </a:xfrm>
          <a:prstGeom prst="rect">
            <a:avLst/>
          </a:prstGeom>
        </p:spPr>
        <p:txBody>
          <a:bodyPr wrap="square" lIns="137141">
            <a:spAutoFit/>
          </a:bodyPr>
          <a:lstStyle/>
          <a:p>
            <a:pPr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Segoe UI Semibold"/>
                <a:cs typeface="Segoe UI Semibold" panose="020B0702040204020203" pitchFamily="34" charset="0"/>
              </a:rPr>
              <a:t>Desktop Apps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9E4144-7944-4962-83DA-D74A4D23B3C9}"/>
              </a:ext>
            </a:extLst>
          </p:cNvPr>
          <p:cNvSpPr/>
          <p:nvPr/>
        </p:nvSpPr>
        <p:spPr>
          <a:xfrm>
            <a:off x="21175" y="1282478"/>
            <a:ext cx="6836825" cy="4308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100" i="1" dirty="0">
                <a:solidFill>
                  <a:schemeClr val="accent1"/>
                </a:solidFill>
                <a:latin typeface="Segoe UI"/>
                <a:cs typeface="Segoe UI"/>
              </a:rPr>
              <a:t>IT Partners and Sellers: Use this document to understand the sales journey for Microsoft 365 Business Premium and guide your upsell conversations with customers. Do not share this document directly with customers.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5B5278C-6AD3-4D56-810F-C7C11BB04F44}"/>
              </a:ext>
            </a:extLst>
          </p:cNvPr>
          <p:cNvSpPr txBox="1"/>
          <p:nvPr/>
        </p:nvSpPr>
        <p:spPr>
          <a:xfrm>
            <a:off x="275505" y="5399673"/>
            <a:ext cx="6522289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Tx/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Did you know that approximately 1/3 of all cyberattacks are targeted at small businesses?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(</a:t>
            </a:r>
            <a:r>
              <a:rPr lang="en-US" sz="900" dirty="0">
                <a:solidFill>
                  <a:srgbClr val="0066FF"/>
                </a:solidFill>
                <a:latin typeface="Segoe UI 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)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you had any recent security incidents like Phishing or Ransomware?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How do you protect against lost or stolen devices &amp; passwords, especially for mobile/remote workers?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help ensure confidential work and customer data is not accidently leaked ?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have a process to secure data when an employee leaves your company? </a:t>
            </a:r>
          </a:p>
          <a:p>
            <a:pPr marL="228600" indent="-228600">
              <a:buAutoNum type="arabicPeriod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you have a way to quickly identify attacks and mitigate risk and liability?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8FA40-64B4-4421-AB6F-57E00441D4BF}"/>
              </a:ext>
            </a:extLst>
          </p:cNvPr>
          <p:cNvSpPr txBox="1"/>
          <p:nvPr/>
        </p:nvSpPr>
        <p:spPr>
          <a:xfrm>
            <a:off x="92808" y="5166325"/>
            <a:ext cx="645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TO UPSELL- START WITH DISCOVERY QUESTIONS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1EA76D-2DEC-4B7F-968F-C9C9D6E5F0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38471" y="3276875"/>
            <a:ext cx="646232" cy="53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05DA8B-18C8-425C-AA81-6AADF1FDBC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379" y="3397306"/>
            <a:ext cx="646232" cy="536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08ACCD-F4C4-4B1F-88AE-3A6AE9A8F7EC}"/>
              </a:ext>
            </a:extLst>
          </p:cNvPr>
          <p:cNvSpPr txBox="1"/>
          <p:nvPr/>
        </p:nvSpPr>
        <p:spPr>
          <a:xfrm>
            <a:off x="270932" y="8776976"/>
            <a:ext cx="6768730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1050" dirty="0">
                <a:latin typeface="Segoe UI "/>
              </a:rPr>
              <a:t>For additional resources, go to: </a:t>
            </a:r>
            <a:r>
              <a:rPr lang="de-CH" sz="1050" dirty="0">
                <a:latin typeface="Segoe UI "/>
                <a:hlinkClick r:id="rId12"/>
              </a:rPr>
              <a:t>Microsoft 365 Business Premium Partner Playbook</a:t>
            </a:r>
            <a:r>
              <a:rPr lang="de-CH" sz="1100" dirty="0">
                <a:latin typeface="Segoe UI "/>
              </a:rPr>
              <a:t> 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B699F75-5211-4B85-9D06-4CF3DD1E2031}"/>
              </a:ext>
            </a:extLst>
          </p:cNvPr>
          <p:cNvGrpSpPr/>
          <p:nvPr/>
        </p:nvGrpSpPr>
        <p:grpSpPr>
          <a:xfrm>
            <a:off x="270932" y="6675761"/>
            <a:ext cx="6684767" cy="304476"/>
            <a:chOff x="289423" y="5900142"/>
            <a:chExt cx="6610029" cy="304476"/>
          </a:xfrm>
          <a:solidFill>
            <a:schemeClr val="bg1">
              <a:lumMod val="95000"/>
            </a:schemeClr>
          </a:solidFill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EC6A5B93-6CA4-4461-A0E4-8616622DC171}"/>
                </a:ext>
              </a:extLst>
            </p:cNvPr>
            <p:cNvSpPr/>
            <p:nvPr/>
          </p:nvSpPr>
          <p:spPr>
            <a:xfrm>
              <a:off x="4947185" y="5904939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b="1" dirty="0"/>
            </a:p>
          </p:txBody>
        </p:sp>
        <p:sp>
          <p:nvSpPr>
            <p:cNvPr id="61" name="Arrow: Pentagon 60">
              <a:extLst>
                <a:ext uri="{FF2B5EF4-FFF2-40B4-BE49-F238E27FC236}">
                  <a16:creationId xmlns:a16="http://schemas.microsoft.com/office/drawing/2014/main" id="{2A5C9FF4-D2C6-444F-9453-2354575E2B98}"/>
                </a:ext>
              </a:extLst>
            </p:cNvPr>
            <p:cNvSpPr/>
            <p:nvPr/>
          </p:nvSpPr>
          <p:spPr>
            <a:xfrm>
              <a:off x="3365837" y="5913908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2" name="Arrow: Pentagon 61">
              <a:extLst>
                <a:ext uri="{FF2B5EF4-FFF2-40B4-BE49-F238E27FC236}">
                  <a16:creationId xmlns:a16="http://schemas.microsoft.com/office/drawing/2014/main" id="{48831BAA-ADBF-4A71-A1E9-88955447A70C}"/>
                </a:ext>
              </a:extLst>
            </p:cNvPr>
            <p:cNvSpPr/>
            <p:nvPr/>
          </p:nvSpPr>
          <p:spPr>
            <a:xfrm>
              <a:off x="1827630" y="5913908"/>
              <a:ext cx="1706778" cy="290710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/>
            </a:p>
          </p:txBody>
        </p:sp>
        <p:sp>
          <p:nvSpPr>
            <p:cNvPr id="64" name="Arrow: Pentagon 63">
              <a:extLst>
                <a:ext uri="{FF2B5EF4-FFF2-40B4-BE49-F238E27FC236}">
                  <a16:creationId xmlns:a16="http://schemas.microsoft.com/office/drawing/2014/main" id="{9DD1AC5A-285C-4242-AD07-F055D0BD3277}"/>
                </a:ext>
              </a:extLst>
            </p:cNvPr>
            <p:cNvSpPr/>
            <p:nvPr/>
          </p:nvSpPr>
          <p:spPr>
            <a:xfrm>
              <a:off x="289423" y="5900142"/>
              <a:ext cx="1706778" cy="300314"/>
            </a:xfrm>
            <a:prstGeom prst="homePlat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900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4899D0F-B549-45AD-86FB-999C792D346D}"/>
                </a:ext>
              </a:extLst>
            </p:cNvPr>
            <p:cNvSpPr txBox="1"/>
            <p:nvPr/>
          </p:nvSpPr>
          <p:spPr>
            <a:xfrm>
              <a:off x="481473" y="5961802"/>
              <a:ext cx="122361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DISCOVER NEEDS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8B968AB-C3BD-4D11-8E4A-0CE8EF8B1ED9}"/>
                </a:ext>
              </a:extLst>
            </p:cNvPr>
            <p:cNvSpPr txBox="1"/>
            <p:nvPr/>
          </p:nvSpPr>
          <p:spPr>
            <a:xfrm>
              <a:off x="2066460" y="5953686"/>
              <a:ext cx="1593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PITCH THE SOLUTION 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8882607-02F3-40FE-A72A-E0325239DF8C}"/>
                </a:ext>
              </a:extLst>
            </p:cNvPr>
            <p:cNvSpPr txBox="1"/>
            <p:nvPr/>
          </p:nvSpPr>
          <p:spPr>
            <a:xfrm>
              <a:off x="3545408" y="5954852"/>
              <a:ext cx="14617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HANDLE OBJECTIONS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66831A9-F80D-45A6-AB2C-22650398B8F7}"/>
                </a:ext>
              </a:extLst>
            </p:cNvPr>
            <p:cNvSpPr txBox="1"/>
            <p:nvPr/>
          </p:nvSpPr>
          <p:spPr>
            <a:xfrm>
              <a:off x="5179804" y="5951169"/>
              <a:ext cx="17196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9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MANAGE &amp; DEPLOY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410964A4-799F-47BE-89CE-92BE92E81DE3}"/>
              </a:ext>
            </a:extLst>
          </p:cNvPr>
          <p:cNvSpPr txBox="1"/>
          <p:nvPr/>
        </p:nvSpPr>
        <p:spPr>
          <a:xfrm>
            <a:off x="280358" y="7029908"/>
            <a:ext cx="15373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000000"/>
                </a:solidFill>
                <a:latin typeface="Segoe UI "/>
              </a:rPr>
              <a:t>Identify customers in </a:t>
            </a:r>
            <a:r>
              <a:rPr lang="en-US" sz="900" dirty="0">
                <a:solidFill>
                  <a:srgbClr val="000000"/>
                </a:solidFill>
                <a:latin typeface="Segoe UI "/>
                <a:hlinkClick r:id="rId13"/>
              </a:rPr>
              <a:t>Cloud Ascent.</a:t>
            </a:r>
            <a:endParaRPr lang="en-US" sz="900" dirty="0">
              <a:solidFill>
                <a:srgbClr val="000000"/>
              </a:solidFill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00000"/>
                </a:solidFill>
                <a:latin typeface="Segoe UI" panose="020B0502040204020203" pitchFamily="34" charset="0"/>
                <a:hlinkClick r:id="rId14"/>
              </a:rPr>
              <a:t>Use the </a:t>
            </a:r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  <a:hlinkClick r:id="rId14"/>
              </a:rPr>
              <a:t>Customer email</a:t>
            </a:r>
            <a:r>
              <a:rPr lang="en-US" sz="900" dirty="0">
                <a:solidFill>
                  <a:srgbClr val="000000"/>
                </a:solidFill>
                <a:latin typeface="Segoe UI" panose="020B0502040204020203" pitchFamily="34" charset="0"/>
              </a:rPr>
              <a:t> for outreach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Use the </a:t>
            </a:r>
            <a:r>
              <a:rPr lang="en-US" sz="900" u="sng" dirty="0">
                <a:latin typeface="Segoe UI "/>
                <a:hlinkClick r:id="rId15"/>
              </a:rPr>
              <a:t>Business Workshop tool</a:t>
            </a:r>
            <a:r>
              <a:rPr lang="en-US" sz="900" dirty="0">
                <a:latin typeface="Segoe UI "/>
              </a:rPr>
              <a:t> to uncover needs.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</a:rPr>
              <a:t>Use </a:t>
            </a:r>
            <a:r>
              <a:rPr lang="de-CH" sz="900" dirty="0">
                <a:latin typeface="Segoe UI "/>
                <a:hlinkClick r:id="rId16"/>
              </a:rPr>
              <a:t>Secure Score</a:t>
            </a:r>
            <a:r>
              <a:rPr lang="de-CH" sz="900" dirty="0">
                <a:latin typeface="Segoe UI "/>
              </a:rPr>
              <a:t> to</a:t>
            </a:r>
            <a:r>
              <a:rPr lang="de-CH" sz="900" dirty="0">
                <a:solidFill>
                  <a:srgbClr val="0563C1"/>
                </a:solidFill>
                <a:latin typeface="Segoe UI "/>
              </a:rPr>
              <a:t> </a:t>
            </a:r>
            <a:r>
              <a:rPr lang="de-CH" sz="900" dirty="0">
                <a:latin typeface="Segoe UI "/>
              </a:rPr>
              <a:t>help customers assess their risk </a:t>
            </a:r>
            <a:r>
              <a:rPr lang="de-CH" sz="900" dirty="0" err="1">
                <a:latin typeface="Segoe UI "/>
              </a:rPr>
              <a:t>posture</a:t>
            </a:r>
            <a:r>
              <a:rPr lang="de-CH" sz="900" dirty="0">
                <a:latin typeface="Segoe UI 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sz="900" dirty="0">
              <a:latin typeface="Segoe UI 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CAC1844-33D2-4A90-806F-457AED1D636A}"/>
              </a:ext>
            </a:extLst>
          </p:cNvPr>
          <p:cNvSpPr txBox="1"/>
          <p:nvPr/>
        </p:nvSpPr>
        <p:spPr>
          <a:xfrm>
            <a:off x="1869934" y="7037080"/>
            <a:ext cx="1537359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dirty="0">
                <a:latin typeface="Segoe UI "/>
              </a:rPr>
              <a:t>Use these customer facing assets in discussions: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  <a:hlinkClick r:id="rId17"/>
              </a:rPr>
              <a:t>Microsoft 365 Business Premium</a:t>
            </a:r>
            <a:r>
              <a:rPr kumimoji="0" lang="de-CH" sz="9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  <a:hlinkClick r:id="rId17"/>
              </a:rPr>
              <a:t> video</a:t>
            </a:r>
            <a:endParaRPr lang="de-CH" sz="900" dirty="0">
              <a:solidFill>
                <a:srgbClr val="FF0000"/>
              </a:solidFill>
              <a:latin typeface="Segoe UI "/>
              <a:hlinkClick r:id="rId1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563C1"/>
                </a:solidFill>
                <a:latin typeface="Segoe UI 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BDM Pitch Deck</a:t>
            </a: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19"/>
              </a:rPr>
              <a:t>Licensing comparison</a:t>
            </a:r>
            <a:r>
              <a:rPr lang="de-CH" sz="900" dirty="0">
                <a:latin typeface="Segoe UI 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20"/>
              </a:rPr>
              <a:t>ITDM Pitch Deck</a:t>
            </a:r>
            <a:endParaRPr lang="de-CH" sz="900" dirty="0">
              <a:latin typeface="Segoe UI 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latin typeface="Segoe UI "/>
                <a:hlinkClick r:id="rId21"/>
              </a:rPr>
              <a:t>Cybersecurity Simplified </a:t>
            </a:r>
            <a:r>
              <a:rPr lang="de-CH" sz="900" dirty="0">
                <a:latin typeface="Segoe UI "/>
              </a:rPr>
              <a:t>one pagers.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900" dirty="0">
                <a:solidFill>
                  <a:srgbClr val="000000"/>
                </a:solidFill>
                <a:latin typeface="Segoe UI "/>
              </a:rPr>
              <a:t>Conduct an </a:t>
            </a:r>
            <a:r>
              <a:rPr lang="de-CH" sz="900" dirty="0">
                <a:solidFill>
                  <a:srgbClr val="000000"/>
                </a:solidFill>
                <a:latin typeface="Segoe UI "/>
                <a:hlinkClick r:id="rId22"/>
              </a:rPr>
              <a:t>SMB Workshop</a:t>
            </a:r>
            <a:r>
              <a:rPr lang="de-CH" sz="900" dirty="0">
                <a:solidFill>
                  <a:srgbClr val="000000"/>
                </a:solidFill>
                <a:latin typeface="Segoe UI "/>
              </a:rPr>
              <a:t> with your customers.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6325610-27A6-4199-A0D1-4E3724F5FAEA}"/>
              </a:ext>
            </a:extLst>
          </p:cNvPr>
          <p:cNvSpPr txBox="1"/>
          <p:nvPr/>
        </p:nvSpPr>
        <p:spPr>
          <a:xfrm>
            <a:off x="3465310" y="7036907"/>
            <a:ext cx="1537359" cy="17389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For objection handling refer to the </a:t>
            </a:r>
            <a:r>
              <a:rPr lang="en-US" sz="900" dirty="0">
                <a:latin typeface="Segoe UI "/>
                <a:hlinkClick r:id="rId23"/>
              </a:rPr>
              <a:t>BP Upsell Deck</a:t>
            </a:r>
            <a:r>
              <a:rPr lang="en-US" sz="900" dirty="0">
                <a:latin typeface="Segoe UI 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Segoe UI "/>
              </a:rPr>
              <a:t>Use customer ready  </a:t>
            </a:r>
            <a:r>
              <a:rPr lang="en-US" sz="900" dirty="0">
                <a:latin typeface="Segoe UI "/>
                <a:hlinkClick r:id="rId24"/>
              </a:rPr>
              <a:t>Compete Leave behind</a:t>
            </a:r>
            <a:r>
              <a:rPr lang="en-US" sz="900" dirty="0">
                <a:latin typeface="Segoe UI "/>
              </a:rPr>
              <a:t> and the </a:t>
            </a:r>
            <a:r>
              <a:rPr lang="en-US" sz="900" u="sng" dirty="0">
                <a:latin typeface="Segoe UI "/>
                <a:hlinkClick r:id="rId25"/>
              </a:rPr>
              <a:t>Value Calculator tool</a:t>
            </a:r>
            <a:r>
              <a:rPr lang="en-US" sz="900" u="sng" dirty="0">
                <a:latin typeface="Segoe UI "/>
              </a:rPr>
              <a:t> </a:t>
            </a:r>
            <a:r>
              <a:rPr lang="en-US" sz="900" dirty="0">
                <a:latin typeface="Segoe UI "/>
              </a:rPr>
              <a:t>to drive cost savings discussion with the customer.</a:t>
            </a:r>
            <a:endParaRPr lang="de-CH" sz="1000" dirty="0">
              <a:latin typeface="Segoe UI "/>
            </a:endParaRPr>
          </a:p>
          <a:p>
            <a:endParaRPr lang="en-US" sz="900" dirty="0">
              <a:latin typeface="Segoe UI "/>
            </a:endParaRPr>
          </a:p>
          <a:p>
            <a:endParaRPr lang="en-US" sz="900" dirty="0">
              <a:latin typeface="Segoe UI "/>
            </a:endParaRPr>
          </a:p>
          <a:p>
            <a:endParaRPr lang="de-CH" sz="800" dirty="0">
              <a:latin typeface="Segoe UI 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309A669-0066-4EE7-BC50-C879C1B50E6C}"/>
              </a:ext>
            </a:extLst>
          </p:cNvPr>
          <p:cNvSpPr txBox="1"/>
          <p:nvPr/>
        </p:nvSpPr>
        <p:spPr>
          <a:xfrm>
            <a:off x="5059218" y="7029700"/>
            <a:ext cx="1537359" cy="17589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900">
                <a:latin typeface="Segoe UI "/>
              </a:defRPr>
            </a:lvl1pPr>
          </a:lstStyle>
          <a:p>
            <a:pPr defTabSz="914367">
              <a:lnSpc>
                <a:spcPct val="90000"/>
              </a:lnSpc>
              <a:defRPr/>
            </a:pPr>
            <a:r>
              <a:rPr lang="de-CH" dirty="0">
                <a:solidFill>
                  <a:srgbClr val="000000"/>
                </a:solidFill>
              </a:rPr>
              <a:t>Review</a:t>
            </a:r>
            <a:r>
              <a:rPr kumimoji="0" lang="de-CH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"/>
                <a:ea typeface="+mn-ea"/>
                <a:cs typeface="+mn-cs"/>
              </a:rPr>
              <a:t> the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26"/>
              </a:rPr>
              <a:t>IT Checklist for securing work from anywhere</a:t>
            </a:r>
            <a:r>
              <a:rPr lang="en-US" dirty="0"/>
              <a:t>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 "/>
              <a:ea typeface="+mn-ea"/>
              <a:cs typeface="+mn-cs"/>
            </a:endParaRPr>
          </a:p>
          <a:p>
            <a:r>
              <a:rPr lang="de-CH" dirty="0"/>
              <a:t>Use the </a:t>
            </a:r>
            <a:r>
              <a:rPr lang="de-CH" dirty="0">
                <a:hlinkClick r:id="rId27"/>
              </a:rPr>
              <a:t>Step-by-step implementation guidance</a:t>
            </a:r>
            <a:r>
              <a:rPr lang="de-CH" dirty="0"/>
              <a:t> </a:t>
            </a:r>
            <a:r>
              <a:rPr lang="en-US" dirty="0"/>
              <a:t>for securing work from anywhere using Microsoft 365 Business Premium.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sz="6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5D02B67-059E-4A88-8A3A-3E0263A0A090}"/>
              </a:ext>
            </a:extLst>
          </p:cNvPr>
          <p:cNvSpPr txBox="1"/>
          <p:nvPr/>
        </p:nvSpPr>
        <p:spPr>
          <a:xfrm>
            <a:off x="174424" y="6468095"/>
            <a:ext cx="6453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05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 THE SALES JOURNEY BELOW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17299-44A7-41BD-8E06-A5E24D05061F}"/>
              </a:ext>
            </a:extLst>
          </p:cNvPr>
          <p:cNvSpPr txBox="1"/>
          <p:nvPr/>
        </p:nvSpPr>
        <p:spPr>
          <a:xfrm>
            <a:off x="4857371" y="4305975"/>
            <a:ext cx="7644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(PC Only)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C96B7CC-6677-40B5-AE7A-436CBC1643B2}"/>
              </a:ext>
            </a:extLst>
          </p:cNvPr>
          <p:cNvSpPr txBox="1"/>
          <p:nvPr/>
        </p:nvSpPr>
        <p:spPr>
          <a:xfrm>
            <a:off x="5216026" y="4300235"/>
            <a:ext cx="76443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(PC Only)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C7A18F-F027-45F7-9C54-82D7D7709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66" y="4700178"/>
            <a:ext cx="209985" cy="20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695F34-6DE9-4DD8-9CA7-F8BC8BC7D57E}"/>
              </a:ext>
            </a:extLst>
          </p:cNvPr>
          <p:cNvSpPr txBox="1"/>
          <p:nvPr/>
        </p:nvSpPr>
        <p:spPr>
          <a:xfrm>
            <a:off x="5113727" y="4798802"/>
            <a:ext cx="635586" cy="428114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 marL="0" marR="0" lvl="0" indent="0" algn="ctr" defTabSz="91413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lang="en-US" sz="500" dirty="0">
                <a:gradFill>
                  <a:gsLst>
                    <a:gs pos="2917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Segoe UI"/>
              </a:rPr>
              <a:t>Microsoft Defender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gradFill>
                <a:gsLst>
                  <a:gs pos="2917">
                    <a:srgbClr val="282828"/>
                  </a:gs>
                  <a:gs pos="30000">
                    <a:srgbClr val="282828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295675-3B0B-C895-0278-9CE30A3CFF1F}"/>
              </a:ext>
            </a:extLst>
          </p:cNvPr>
          <p:cNvSpPr txBox="1"/>
          <p:nvPr/>
        </p:nvSpPr>
        <p:spPr>
          <a:xfrm>
            <a:off x="3992684" y="4783557"/>
            <a:ext cx="920242" cy="566614"/>
          </a:xfrm>
          <a:prstGeom prst="rect">
            <a:avLst/>
          </a:prstGeom>
          <a:noFill/>
        </p:spPr>
        <p:txBody>
          <a:bodyPr wrap="square" lIns="179259" tIns="143407" rIns="179259" bIns="143407" rtlCol="0" anchor="t">
            <a:spAutoFit/>
          </a:bodyPr>
          <a:lstStyle/>
          <a:p>
            <a:pPr algn="ctr" defTabSz="914139">
              <a:lnSpc>
                <a:spcPct val="90000"/>
              </a:lnSpc>
              <a:spcAft>
                <a:spcPts val="588"/>
              </a:spcAft>
            </a:pPr>
            <a:r>
              <a:rPr lang="en-US" sz="500" dirty="0">
                <a:gradFill>
                  <a:gsLst>
                    <a:gs pos="2917">
                      <a:srgbClr val="282828"/>
                    </a:gs>
                    <a:gs pos="30000">
                      <a:srgbClr val="282828"/>
                    </a:gs>
                  </a:gsLst>
                  <a:lin ang="5400000" scaled="0"/>
                </a:gradFill>
                <a:latin typeface="Segoe UI"/>
              </a:rPr>
              <a:t>Microsoft Entra ID P1 (formerly known as Azure AD Premium Plan 1)</a:t>
            </a:r>
            <a:endParaRPr lang="en-US" dirty="0"/>
          </a:p>
        </p:txBody>
      </p:sp>
      <p:pic>
        <p:nvPicPr>
          <p:cNvPr id="9" name="Picture 8" descr="A blue circle with white lines&#10;&#10;Description automatically generated">
            <a:extLst>
              <a:ext uri="{FF2B5EF4-FFF2-40B4-BE49-F238E27FC236}">
                <a16:creationId xmlns:a16="http://schemas.microsoft.com/office/drawing/2014/main" id="{D84C9ADB-87F1-ADE4-4049-EEB64024EFE3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337950" y="4700014"/>
            <a:ext cx="204579" cy="1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34C42-3FAA-4F83-9924-74B8F3E5BC1C}"/>
              </a:ext>
            </a:extLst>
          </p:cNvPr>
          <p:cNvSpPr/>
          <p:nvPr/>
        </p:nvSpPr>
        <p:spPr>
          <a:xfrm>
            <a:off x="1977543" y="1866467"/>
            <a:ext cx="2893219" cy="906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27" dirty="0"/>
          </a:p>
        </p:txBody>
      </p:sp>
      <p:sp>
        <p:nvSpPr>
          <p:cNvPr id="48" name="AutoShape 4" descr="Placeholder with grey background and dimension watermark">
            <a:extLst>
              <a:ext uri="{FF2B5EF4-FFF2-40B4-BE49-F238E27FC236}">
                <a16:creationId xmlns:a16="http://schemas.microsoft.com/office/drawing/2014/main" id="{1D79A654-83E3-45E5-A6F1-132A2C5147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781452" y="4186293"/>
            <a:ext cx="301156" cy="3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848093-60AF-4157-B253-E0855C6F69CD}"/>
              </a:ext>
            </a:extLst>
          </p:cNvPr>
          <p:cNvSpPr txBox="1"/>
          <p:nvPr/>
        </p:nvSpPr>
        <p:spPr>
          <a:xfrm>
            <a:off x="314496" y="575459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Business Premium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057D7-F72A-4F09-AB69-080EF13945FD}"/>
              </a:ext>
            </a:extLst>
          </p:cNvPr>
          <p:cNvSpPr/>
          <p:nvPr/>
        </p:nvSpPr>
        <p:spPr>
          <a:xfrm>
            <a:off x="0" y="2048711"/>
            <a:ext cx="6858000" cy="5619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0301259-D6AD-4537-B08C-AFB8181C0804}"/>
              </a:ext>
            </a:extLst>
          </p:cNvPr>
          <p:cNvSpPr txBox="1">
            <a:spLocks/>
          </p:cNvSpPr>
          <p:nvPr/>
        </p:nvSpPr>
        <p:spPr>
          <a:xfrm>
            <a:off x="755379" y="1713508"/>
            <a:ext cx="5599244" cy="305918"/>
          </a:xfrm>
          <a:prstGeom prst="rect">
            <a:avLst/>
          </a:prstGeom>
          <a:noFill/>
        </p:spPr>
        <p:txBody>
          <a:bodyPr wrap="square" lIns="0" tIns="45720" rIns="91440" bIns="45720" anchor="t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91"/>
              </a:spcAft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b="0" dirty="0">
                <a:solidFill>
                  <a:schemeClr val="accent1"/>
                </a:solidFill>
              </a:rPr>
              <a:t>Microsoft 365 Business Premium Advanced Security Capabilities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914D326-5C11-4227-9A75-3FC1508C0F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EB603FA-EE91-4884-8E4C-2CFAF6B8AE4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4" y="2513073"/>
            <a:ext cx="365760" cy="266007"/>
          </a:xfrm>
          <a:prstGeom prst="rect">
            <a:avLst/>
          </a:prstGeom>
        </p:spPr>
      </p:pic>
      <p:pic>
        <p:nvPicPr>
          <p:cNvPr id="41" name="Picture 40" descr="A close up of a logo&#10;&#10;Description generated with high confidence">
            <a:extLst>
              <a:ext uri="{FF2B5EF4-FFF2-40B4-BE49-F238E27FC236}">
                <a16:creationId xmlns:a16="http://schemas.microsoft.com/office/drawing/2014/main" id="{56B8CB69-43A1-4E74-976F-5D52B2C5ED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0" y="3486195"/>
            <a:ext cx="365308" cy="273981"/>
          </a:xfrm>
          <a:prstGeom prst="rect">
            <a:avLst/>
          </a:prstGeom>
        </p:spPr>
      </p:pic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723C7BB-7D2A-485C-8E79-3E4A0C0670E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04" y="4381684"/>
            <a:ext cx="365760" cy="274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00D7A0-5703-4A16-911F-77C9269D358F}"/>
              </a:ext>
            </a:extLst>
          </p:cNvPr>
          <p:cNvSpPr txBox="1"/>
          <p:nvPr/>
        </p:nvSpPr>
        <p:spPr>
          <a:xfrm>
            <a:off x="622383" y="2342349"/>
            <a:ext cx="5865237" cy="50100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indent="0" algn="l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Secure Devices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Control which devices and users can access business information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7"/>
              </a:rPr>
              <a:t>Intune Device Management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Apply security policies to protect data on any devices. Keep company data within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8"/>
              </a:rPr>
              <a:t>approved apps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on mobile devices. Remove business data from lost or stolen devices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9"/>
              </a:rPr>
              <a:t>Intune selective wipe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endParaRPr lang="de-CH" sz="1050" b="0" i="0" u="none" strike="noStrike" dirty="0">
              <a:effectLst/>
              <a:latin typeface="Segoe UI 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200"/>
              </a:spcAft>
            </a:pPr>
            <a: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Protect Business Data</a:t>
            </a:r>
            <a:br>
              <a:rPr lang="en-US" sz="1050" b="1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0"/>
              </a:rPr>
              <a:t>Encrypt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 sensitive emails. Block sharing of sensitive information like credit card numbers with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1"/>
              </a:rPr>
              <a:t>Azure Information 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2"/>
              </a:rPr>
              <a:t>Protection</a:t>
            </a:r>
            <a: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Restrict copying and saving of business information. Enable unlimited cloud archiving.</a:t>
            </a:r>
            <a:br>
              <a:rPr lang="en-US" sz="1050" b="0" i="0" u="none" strike="noStrike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</a:br>
            <a:endParaRPr lang="de-CH" sz="1050" b="0" i="0" u="none" strike="noStrike" dirty="0">
              <a:solidFill>
                <a:srgbClr val="FF0000"/>
              </a:solidFill>
              <a:effectLst/>
              <a:latin typeface="Segoe UI 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200"/>
              </a:spcAft>
            </a:pPr>
            <a:r>
              <a:rPr lang="en-US" sz="1050" b="1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Defend against cyberthreats</a:t>
            </a:r>
            <a:endParaRPr lang="de-CH" sz="1050" b="0" i="0" u="none" strike="noStrike" dirty="0">
              <a:effectLst/>
              <a:latin typeface="Segoe UI 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600"/>
              </a:spcAft>
            </a:pP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Activate </a:t>
            </a:r>
            <a:r>
              <a:rPr lang="nn-NO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Microsoft Defender for Office 365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 to guard against unsafe attachments, suspicious links, phishing and ransomware </a:t>
            </a:r>
            <a:r>
              <a:rPr lang="en-US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with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3"/>
              </a:rPr>
              <a:t>Safe Links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Detect malware with sandbox analysis of email attachments with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4"/>
              </a:rPr>
              <a:t>Safe Attachments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Enable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5"/>
              </a:rPr>
              <a:t>anti-phishing policies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  <a:hlinkClick r:id="rId16"/>
              </a:rPr>
              <a:t>Enable advanced multi-factor authentication</a:t>
            </a:r>
            <a:r>
              <a:rPr lang="en-US" sz="1050" b="0" i="0" u="none" strike="noStrike" kern="1200" dirty="0">
                <a:solidFill>
                  <a:srgbClr val="595959"/>
                </a:solidFill>
                <a:effectLst/>
                <a:latin typeface="Segoe UI "/>
                <a:cs typeface="Segoe UI" panose="020B0502040204020203" pitchFamily="34" charset="0"/>
              </a:rPr>
              <a:t>. </a:t>
            </a:r>
            <a:endParaRPr lang="de-CH" sz="1050" b="0" i="0" u="none" strike="noStrike" dirty="0">
              <a:effectLst/>
              <a:latin typeface="Segoe UI "/>
            </a:endParaRPr>
          </a:p>
          <a:p>
            <a:pPr fontAlgn="ctr">
              <a:spcAft>
                <a:spcPts val="200"/>
              </a:spcAft>
            </a:pPr>
            <a:endParaRPr lang="en-US" sz="1050" b="1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 fontAlgn="ctr">
              <a:spcAft>
                <a:spcPts val="200"/>
              </a:spcAft>
            </a:pPr>
            <a:r>
              <a:rPr lang="en-US" sz="1050" b="1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Enable secure remote access and protect identity </a:t>
            </a:r>
            <a:endParaRPr lang="de-CH" sz="1050" dirty="0">
              <a:latin typeface="Segoe UI "/>
            </a:endParaRPr>
          </a:p>
          <a:p>
            <a:pPr fontAlgn="ctr">
              <a:spcAft>
                <a:spcPts val="600"/>
              </a:spcAft>
            </a:pPr>
            <a:r>
              <a:rPr lang="en-US" sz="1050" dirty="0">
                <a:solidFill>
                  <a:srgbClr val="595959"/>
                </a:solidFill>
                <a:latin typeface="Segoe UI "/>
                <a:cs typeface="Segoe UI" panose="020B0502040204020203" pitchFamily="34" charset="0"/>
              </a:rPr>
              <a:t>Enable employees to securely access business apps, wherever they work. Help protect against lost or stolen passwords with advanced multi-factor authentication. Conditional Access helps provide the right access to the right people, while keeping hackers at bay.</a:t>
            </a:r>
          </a:p>
          <a:p>
            <a:pPr fontAlgn="ctr">
              <a:spcAft>
                <a:spcPts val="600"/>
              </a:spcAft>
            </a:pPr>
            <a:endParaRPr lang="en-US" sz="105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>
              <a:spcAft>
                <a:spcPts val="200"/>
              </a:spcAft>
            </a:pPr>
            <a:r>
              <a:rPr lang="de-CH" sz="1050" b="1" dirty="0">
                <a:solidFill>
                  <a:srgbClr val="00B050"/>
                </a:solidFill>
                <a:latin typeface="Segoe UI "/>
                <a:cs typeface="Segoe UI"/>
              </a:rPr>
              <a:t> </a:t>
            </a:r>
            <a:r>
              <a:rPr lang="de-CH" sz="1050" b="1" dirty="0">
                <a:solidFill>
                  <a:srgbClr val="00B050"/>
                </a:solidFill>
                <a:latin typeface="Segoe UI "/>
                <a:cs typeface="Segoe UI"/>
                <a:hlinkClick r:id="rId17"/>
              </a:rPr>
              <a:t>Microsoft Defender for Business</a:t>
            </a:r>
            <a:r>
              <a:rPr lang="de-CH" sz="1050" b="1" baseline="30000" dirty="0">
                <a:solidFill>
                  <a:srgbClr val="0066FF"/>
                </a:solidFill>
                <a:latin typeface="Segoe UI "/>
                <a:cs typeface="Segoe UI"/>
              </a:rPr>
              <a:t>1</a:t>
            </a:r>
            <a:endParaRPr lang="en-US"/>
          </a:p>
          <a:p>
            <a:pPr fontAlgn="ctr">
              <a:spcAft>
                <a:spcPts val="1000"/>
              </a:spcAft>
            </a:pPr>
            <a:r>
              <a:rPr lang="en-GB" sz="1050" dirty="0">
                <a:solidFill>
                  <a:srgbClr val="595959"/>
                </a:solidFill>
                <a:latin typeface="Segoe UI "/>
                <a:cs typeface="Segoe UI"/>
              </a:rPr>
              <a:t>Enterprise-grade endpoint protection </a:t>
            </a:r>
            <a:r>
              <a:rPr lang="en-US" sz="1050" dirty="0">
                <a:solidFill>
                  <a:srgbClr val="595959"/>
                </a:solidFill>
                <a:latin typeface="Segoe UI "/>
                <a:cs typeface="Segoe UI"/>
              </a:rPr>
              <a:t>with next generation AV, Endpoint Detection and Response, Threat and Vulnerability Management and Automatic Investigation and Remediation, that works across all devices and platforms - Windows, macOS, Android, and iOS</a:t>
            </a:r>
            <a:endParaRPr lang="en-US" sz="1050" baseline="3000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  <a:p>
            <a:pPr fontAlgn="ctr">
              <a:spcAft>
                <a:spcPts val="600"/>
              </a:spcAft>
            </a:pPr>
            <a:endParaRPr lang="de-CH" sz="1050" dirty="0">
              <a:solidFill>
                <a:srgbClr val="595959"/>
              </a:solidFill>
              <a:latin typeface="Segoe UI 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40937-950D-47AE-9039-570CAAF4FCFC}"/>
              </a:ext>
            </a:extLst>
          </p:cNvPr>
          <p:cNvGrpSpPr/>
          <p:nvPr/>
        </p:nvGrpSpPr>
        <p:grpSpPr>
          <a:xfrm>
            <a:off x="149815" y="5389538"/>
            <a:ext cx="373338" cy="308421"/>
            <a:chOff x="7350329" y="5110078"/>
            <a:chExt cx="484988" cy="407591"/>
          </a:xfrm>
        </p:grpSpPr>
        <p:sp>
          <p:nvSpPr>
            <p:cNvPr id="28" name="AutoShape 124">
              <a:extLst>
                <a:ext uri="{FF2B5EF4-FFF2-40B4-BE49-F238E27FC236}">
                  <a16:creationId xmlns:a16="http://schemas.microsoft.com/office/drawing/2014/main" id="{453F0247-55A0-4901-A8D0-BDD3D20129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350329" y="5110078"/>
              <a:ext cx="484988" cy="4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" name="Rectangle 127">
              <a:extLst>
                <a:ext uri="{FF2B5EF4-FFF2-40B4-BE49-F238E27FC236}">
                  <a16:creationId xmlns:a16="http://schemas.microsoft.com/office/drawing/2014/main" id="{52AA391F-282B-44F5-8E59-E18C05E62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0329" y="5110078"/>
              <a:ext cx="484988" cy="407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Freeform 128">
              <a:extLst>
                <a:ext uri="{FF2B5EF4-FFF2-40B4-BE49-F238E27FC236}">
                  <a16:creationId xmlns:a16="http://schemas.microsoft.com/office/drawing/2014/main" id="{FFDCAB7B-E2D4-4FDD-9967-2535ECD38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0951" y="5129356"/>
              <a:ext cx="382112" cy="367658"/>
            </a:xfrm>
            <a:custGeom>
              <a:avLst/>
              <a:gdLst>
                <a:gd name="T0" fmla="*/ 69 w 138"/>
                <a:gd name="T1" fmla="*/ 173 h 173"/>
                <a:gd name="T2" fmla="*/ 69 w 138"/>
                <a:gd name="T3" fmla="*/ 173 h 173"/>
                <a:gd name="T4" fmla="*/ 0 w 138"/>
                <a:gd name="T5" fmla="*/ 77 h 173"/>
                <a:gd name="T6" fmla="*/ 0 w 138"/>
                <a:gd name="T7" fmla="*/ 29 h 173"/>
                <a:gd name="T8" fmla="*/ 4 w 138"/>
                <a:gd name="T9" fmla="*/ 29 h 173"/>
                <a:gd name="T10" fmla="*/ 67 w 138"/>
                <a:gd name="T11" fmla="*/ 2 h 173"/>
                <a:gd name="T12" fmla="*/ 69 w 138"/>
                <a:gd name="T13" fmla="*/ 0 h 173"/>
                <a:gd name="T14" fmla="*/ 72 w 138"/>
                <a:gd name="T15" fmla="*/ 2 h 173"/>
                <a:gd name="T16" fmla="*/ 135 w 138"/>
                <a:gd name="T17" fmla="*/ 29 h 173"/>
                <a:gd name="T18" fmla="*/ 138 w 138"/>
                <a:gd name="T19" fmla="*/ 29 h 173"/>
                <a:gd name="T20" fmla="*/ 138 w 138"/>
                <a:gd name="T21" fmla="*/ 78 h 173"/>
                <a:gd name="T22" fmla="*/ 69 w 138"/>
                <a:gd name="T23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" h="173">
                  <a:moveTo>
                    <a:pt x="69" y="173"/>
                  </a:moveTo>
                  <a:cubicBezTo>
                    <a:pt x="69" y="173"/>
                    <a:pt x="69" y="173"/>
                    <a:pt x="69" y="173"/>
                  </a:cubicBezTo>
                  <a:cubicBezTo>
                    <a:pt x="50" y="173"/>
                    <a:pt x="0" y="140"/>
                    <a:pt x="0" y="7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35" y="32"/>
                    <a:pt x="67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106" y="29"/>
                    <a:pt x="135" y="29"/>
                    <a:pt x="135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8" y="78"/>
                    <a:pt x="138" y="78"/>
                    <a:pt x="138" y="78"/>
                  </a:cubicBezTo>
                  <a:cubicBezTo>
                    <a:pt x="138" y="140"/>
                    <a:pt x="88" y="173"/>
                    <a:pt x="69" y="173"/>
                  </a:cubicBezTo>
                  <a:close/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B44FE469-7973-456B-B63D-559D23D8E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240" y="5261161"/>
              <a:ext cx="165167" cy="105425"/>
            </a:xfrm>
            <a:custGeom>
              <a:avLst/>
              <a:gdLst>
                <a:gd name="T0" fmla="*/ 76 w 232"/>
                <a:gd name="T1" fmla="*/ 137 h 175"/>
                <a:gd name="T2" fmla="*/ 76 w 232"/>
                <a:gd name="T3" fmla="*/ 137 h 175"/>
                <a:gd name="T4" fmla="*/ 19 w 232"/>
                <a:gd name="T5" fmla="*/ 80 h 175"/>
                <a:gd name="T6" fmla="*/ 0 w 232"/>
                <a:gd name="T7" fmla="*/ 99 h 175"/>
                <a:gd name="T8" fmla="*/ 76 w 232"/>
                <a:gd name="T9" fmla="*/ 175 h 175"/>
                <a:gd name="T10" fmla="*/ 232 w 232"/>
                <a:gd name="T11" fmla="*/ 19 h 175"/>
                <a:gd name="T12" fmla="*/ 213 w 232"/>
                <a:gd name="T13" fmla="*/ 0 h 175"/>
                <a:gd name="T14" fmla="*/ 76 w 232"/>
                <a:gd name="T15" fmla="*/ 13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175">
                  <a:moveTo>
                    <a:pt x="76" y="137"/>
                  </a:moveTo>
                  <a:lnTo>
                    <a:pt x="76" y="137"/>
                  </a:lnTo>
                  <a:lnTo>
                    <a:pt x="19" y="80"/>
                  </a:lnTo>
                  <a:lnTo>
                    <a:pt x="0" y="99"/>
                  </a:lnTo>
                  <a:lnTo>
                    <a:pt x="76" y="175"/>
                  </a:lnTo>
                  <a:lnTo>
                    <a:pt x="232" y="19"/>
                  </a:lnTo>
                  <a:lnTo>
                    <a:pt x="213" y="0"/>
                  </a:lnTo>
                  <a:lnTo>
                    <a:pt x="76" y="137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616649-D142-4471-8332-912CFDDB71D4}"/>
              </a:ext>
            </a:extLst>
          </p:cNvPr>
          <p:cNvSpPr txBox="1"/>
          <p:nvPr/>
        </p:nvSpPr>
        <p:spPr>
          <a:xfrm>
            <a:off x="188783" y="7778124"/>
            <a:ext cx="6453013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Compare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 the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+mn-lt"/>
                <a:cs typeface="Segoe UI"/>
              </a:rPr>
              <a:t>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ea typeface="+mn-lt"/>
                <a:cs typeface="Segoe UI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365 Business Plans 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 and understand the </a:t>
            </a: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upgrade process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from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Business Standard to Business Premium.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A7A7E37-715C-436E-87D2-657E40994F8F}"/>
              </a:ext>
            </a:extLst>
          </p:cNvPr>
          <p:cNvSpPr/>
          <p:nvPr/>
        </p:nvSpPr>
        <p:spPr>
          <a:xfrm>
            <a:off x="-7088" y="8372393"/>
            <a:ext cx="6858000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0" lang="en-US" sz="900" b="0" i="0" u="none" strike="noStrike" kern="1200" cap="none" normalizeH="0" baseline="300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kumimoji="0" lang="en-US" sz="9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Microsoft 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Defender for Business is </a:t>
            </a:r>
            <a:r>
              <a:rPr lang="en-US" sz="900" dirty="0">
                <a:solidFill>
                  <a:schemeClr val="bg1"/>
                </a:solidFill>
                <a:latin typeface="Segoe UI" panose="020B0502040204020203" pitchFamily="34" charset="0"/>
              </a:rPr>
              <a:t>a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vailable in Microsoft 365 Business Premium and as a standalone SKU. Read the blog post to 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r>
              <a:rPr lang="en-US" sz="9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  <a:p>
            <a:br>
              <a:rPr lang="en-US" sz="900" baseline="30000" dirty="0">
                <a:latin typeface="Segoe UI" panose="020B0502040204020203" pitchFamily="34" charset="0"/>
              </a:rPr>
            </a:br>
            <a:endParaRPr lang="en-US" sz="900">
              <a:solidFill>
                <a:schemeClr val="bg1"/>
              </a:solidFill>
              <a:effectLst/>
              <a:latin typeface="Segoe UI" panose="020B0502040204020203" pitchFamily="34" charset="0"/>
              <a:cs typeface="Segoe UI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5524765-1E90-42C7-87D8-8D75EA7549BB}"/>
              </a:ext>
            </a:extLst>
          </p:cNvPr>
          <p:cNvSpPr>
            <a:spLocks/>
          </p:cNvSpPr>
          <p:nvPr/>
        </p:nvSpPr>
        <p:spPr>
          <a:xfrm>
            <a:off x="168309" y="6378447"/>
            <a:ext cx="336350" cy="337809"/>
          </a:xfrm>
          <a:custGeom>
            <a:avLst/>
            <a:gdLst>
              <a:gd name="connsiteX0" fmla="*/ 178594 w 266700"/>
              <a:gd name="connsiteY0" fmla="*/ 20479 h 276225"/>
              <a:gd name="connsiteX1" fmla="*/ 133826 w 266700"/>
              <a:gd name="connsiteY1" fmla="*/ 7144 h 276225"/>
              <a:gd name="connsiteX2" fmla="*/ 133826 w 266700"/>
              <a:gd name="connsiteY2" fmla="*/ 8096 h 276225"/>
              <a:gd name="connsiteX3" fmla="*/ 89059 w 266700"/>
              <a:gd name="connsiteY3" fmla="*/ 21431 h 276225"/>
              <a:gd name="connsiteX4" fmla="*/ 7144 w 266700"/>
              <a:gd name="connsiteY4" fmla="*/ 44291 h 276225"/>
              <a:gd name="connsiteX5" fmla="*/ 7144 w 266700"/>
              <a:gd name="connsiteY5" fmla="*/ 108109 h 276225"/>
              <a:gd name="connsiteX6" fmla="*/ 11906 w 266700"/>
              <a:gd name="connsiteY6" fmla="*/ 143351 h 276225"/>
              <a:gd name="connsiteX7" fmla="*/ 11906 w 266700"/>
              <a:gd name="connsiteY7" fmla="*/ 143351 h 276225"/>
              <a:gd name="connsiteX8" fmla="*/ 133826 w 266700"/>
              <a:gd name="connsiteY8" fmla="*/ 278606 h 276225"/>
              <a:gd name="connsiteX9" fmla="*/ 255746 w 266700"/>
              <a:gd name="connsiteY9" fmla="*/ 143351 h 276225"/>
              <a:gd name="connsiteX10" fmla="*/ 255746 w 266700"/>
              <a:gd name="connsiteY10" fmla="*/ 142399 h 276225"/>
              <a:gd name="connsiteX11" fmla="*/ 255746 w 266700"/>
              <a:gd name="connsiteY11" fmla="*/ 142399 h 276225"/>
              <a:gd name="connsiteX12" fmla="*/ 260509 w 266700"/>
              <a:gd name="connsiteY12" fmla="*/ 107156 h 276225"/>
              <a:gd name="connsiteX13" fmla="*/ 260509 w 266700"/>
              <a:gd name="connsiteY13" fmla="*/ 43339 h 276225"/>
              <a:gd name="connsiteX14" fmla="*/ 178594 w 266700"/>
              <a:gd name="connsiteY14" fmla="*/ 20479 h 276225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126682 w 253365"/>
              <a:gd name="connsiteY2" fmla="*/ 952 h 271462"/>
              <a:gd name="connsiteX3" fmla="*/ 81915 w 253365"/>
              <a:gd name="connsiteY3" fmla="*/ 14287 h 271462"/>
              <a:gd name="connsiteX4" fmla="*/ 0 w 253365"/>
              <a:gd name="connsiteY4" fmla="*/ 37147 h 271462"/>
              <a:gd name="connsiteX5" fmla="*/ 0 w 253365"/>
              <a:gd name="connsiteY5" fmla="*/ 100965 h 271462"/>
              <a:gd name="connsiteX6" fmla="*/ 4762 w 253365"/>
              <a:gd name="connsiteY6" fmla="*/ 136207 h 271462"/>
              <a:gd name="connsiteX7" fmla="*/ 4762 w 253365"/>
              <a:gd name="connsiteY7" fmla="*/ 136207 h 271462"/>
              <a:gd name="connsiteX8" fmla="*/ 126682 w 253365"/>
              <a:gd name="connsiteY8" fmla="*/ 271462 h 271462"/>
              <a:gd name="connsiteX9" fmla="*/ 248602 w 253365"/>
              <a:gd name="connsiteY9" fmla="*/ 136207 h 271462"/>
              <a:gd name="connsiteX10" fmla="*/ 248602 w 253365"/>
              <a:gd name="connsiteY10" fmla="*/ 135255 h 271462"/>
              <a:gd name="connsiteX11" fmla="*/ 248602 w 253365"/>
              <a:gd name="connsiteY11" fmla="*/ 135255 h 271462"/>
              <a:gd name="connsiteX12" fmla="*/ 253365 w 253365"/>
              <a:gd name="connsiteY12" fmla="*/ 100012 h 271462"/>
              <a:gd name="connsiteX13" fmla="*/ 253365 w 253365"/>
              <a:gd name="connsiteY13" fmla="*/ 36195 h 271462"/>
              <a:gd name="connsiteX14" fmla="*/ 171450 w 253365"/>
              <a:gd name="connsiteY14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35 h 271462"/>
              <a:gd name="connsiteX1" fmla="*/ 126682 w 253365"/>
              <a:gd name="connsiteY1" fmla="*/ 0 h 271462"/>
              <a:gd name="connsiteX2" fmla="*/ 81915 w 253365"/>
              <a:gd name="connsiteY2" fmla="*/ 14287 h 271462"/>
              <a:gd name="connsiteX3" fmla="*/ 0 w 253365"/>
              <a:gd name="connsiteY3" fmla="*/ 37147 h 271462"/>
              <a:gd name="connsiteX4" fmla="*/ 0 w 253365"/>
              <a:gd name="connsiteY4" fmla="*/ 100965 h 271462"/>
              <a:gd name="connsiteX5" fmla="*/ 4762 w 253365"/>
              <a:gd name="connsiteY5" fmla="*/ 136207 h 271462"/>
              <a:gd name="connsiteX6" fmla="*/ 4762 w 253365"/>
              <a:gd name="connsiteY6" fmla="*/ 136207 h 271462"/>
              <a:gd name="connsiteX7" fmla="*/ 126682 w 253365"/>
              <a:gd name="connsiteY7" fmla="*/ 271462 h 271462"/>
              <a:gd name="connsiteX8" fmla="*/ 248602 w 253365"/>
              <a:gd name="connsiteY8" fmla="*/ 136207 h 271462"/>
              <a:gd name="connsiteX9" fmla="*/ 248602 w 253365"/>
              <a:gd name="connsiteY9" fmla="*/ 135255 h 271462"/>
              <a:gd name="connsiteX10" fmla="*/ 248602 w 253365"/>
              <a:gd name="connsiteY10" fmla="*/ 135255 h 271462"/>
              <a:gd name="connsiteX11" fmla="*/ 253365 w 253365"/>
              <a:gd name="connsiteY11" fmla="*/ 100012 h 271462"/>
              <a:gd name="connsiteX12" fmla="*/ 253365 w 253365"/>
              <a:gd name="connsiteY12" fmla="*/ 36195 h 271462"/>
              <a:gd name="connsiteX13" fmla="*/ 171450 w 253365"/>
              <a:gd name="connsiteY13" fmla="*/ 13335 h 271462"/>
              <a:gd name="connsiteX0" fmla="*/ 171450 w 253365"/>
              <a:gd name="connsiteY0" fmla="*/ 13399 h 271526"/>
              <a:gd name="connsiteX1" fmla="*/ 126682 w 253365"/>
              <a:gd name="connsiteY1" fmla="*/ 64 h 271526"/>
              <a:gd name="connsiteX2" fmla="*/ 81915 w 253365"/>
              <a:gd name="connsiteY2" fmla="*/ 14351 h 271526"/>
              <a:gd name="connsiteX3" fmla="*/ 0 w 253365"/>
              <a:gd name="connsiteY3" fmla="*/ 37211 h 271526"/>
              <a:gd name="connsiteX4" fmla="*/ 0 w 253365"/>
              <a:gd name="connsiteY4" fmla="*/ 101029 h 271526"/>
              <a:gd name="connsiteX5" fmla="*/ 4762 w 253365"/>
              <a:gd name="connsiteY5" fmla="*/ 136271 h 271526"/>
              <a:gd name="connsiteX6" fmla="*/ 4762 w 253365"/>
              <a:gd name="connsiteY6" fmla="*/ 136271 h 271526"/>
              <a:gd name="connsiteX7" fmla="*/ 126682 w 253365"/>
              <a:gd name="connsiteY7" fmla="*/ 271526 h 271526"/>
              <a:gd name="connsiteX8" fmla="*/ 248602 w 253365"/>
              <a:gd name="connsiteY8" fmla="*/ 136271 h 271526"/>
              <a:gd name="connsiteX9" fmla="*/ 248602 w 253365"/>
              <a:gd name="connsiteY9" fmla="*/ 135319 h 271526"/>
              <a:gd name="connsiteX10" fmla="*/ 248602 w 253365"/>
              <a:gd name="connsiteY10" fmla="*/ 135319 h 271526"/>
              <a:gd name="connsiteX11" fmla="*/ 253365 w 253365"/>
              <a:gd name="connsiteY11" fmla="*/ 100076 h 271526"/>
              <a:gd name="connsiteX12" fmla="*/ 253365 w 253365"/>
              <a:gd name="connsiteY12" fmla="*/ 36259 h 271526"/>
              <a:gd name="connsiteX13" fmla="*/ 171450 w 253365"/>
              <a:gd name="connsiteY13" fmla="*/ 13399 h 271526"/>
              <a:gd name="connsiteX0" fmla="*/ 171450 w 253365"/>
              <a:gd name="connsiteY0" fmla="*/ 13399 h 271526"/>
              <a:gd name="connsiteX1" fmla="*/ 126682 w 253365"/>
              <a:gd name="connsiteY1" fmla="*/ 64 h 271526"/>
              <a:gd name="connsiteX2" fmla="*/ 81915 w 253365"/>
              <a:gd name="connsiteY2" fmla="*/ 14351 h 271526"/>
              <a:gd name="connsiteX3" fmla="*/ 0 w 253365"/>
              <a:gd name="connsiteY3" fmla="*/ 37211 h 271526"/>
              <a:gd name="connsiteX4" fmla="*/ 0 w 253365"/>
              <a:gd name="connsiteY4" fmla="*/ 101029 h 271526"/>
              <a:gd name="connsiteX5" fmla="*/ 4762 w 253365"/>
              <a:gd name="connsiteY5" fmla="*/ 136271 h 271526"/>
              <a:gd name="connsiteX6" fmla="*/ 4762 w 253365"/>
              <a:gd name="connsiteY6" fmla="*/ 136271 h 271526"/>
              <a:gd name="connsiteX7" fmla="*/ 126682 w 253365"/>
              <a:gd name="connsiteY7" fmla="*/ 271526 h 271526"/>
              <a:gd name="connsiteX8" fmla="*/ 248602 w 253365"/>
              <a:gd name="connsiteY8" fmla="*/ 136271 h 271526"/>
              <a:gd name="connsiteX9" fmla="*/ 248602 w 253365"/>
              <a:gd name="connsiteY9" fmla="*/ 135319 h 271526"/>
              <a:gd name="connsiteX10" fmla="*/ 248602 w 253365"/>
              <a:gd name="connsiteY10" fmla="*/ 135319 h 271526"/>
              <a:gd name="connsiteX11" fmla="*/ 253365 w 253365"/>
              <a:gd name="connsiteY11" fmla="*/ 100076 h 271526"/>
              <a:gd name="connsiteX12" fmla="*/ 253365 w 253365"/>
              <a:gd name="connsiteY12" fmla="*/ 36259 h 271526"/>
              <a:gd name="connsiteX13" fmla="*/ 171450 w 253365"/>
              <a:gd name="connsiteY13" fmla="*/ 13399 h 27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3365" h="271526">
                <a:moveTo>
                  <a:pt x="171450" y="13399"/>
                </a:moveTo>
                <a:cubicBezTo>
                  <a:pt x="160020" y="4826"/>
                  <a:pt x="143827" y="64"/>
                  <a:pt x="126682" y="64"/>
                </a:cubicBezTo>
                <a:cubicBezTo>
                  <a:pt x="109824" y="-745"/>
                  <a:pt x="99157" y="6224"/>
                  <a:pt x="81915" y="14351"/>
                </a:cubicBezTo>
                <a:cubicBezTo>
                  <a:pt x="56120" y="23814"/>
                  <a:pt x="32385" y="37211"/>
                  <a:pt x="0" y="37211"/>
                </a:cubicBezTo>
                <a:lnTo>
                  <a:pt x="0" y="101029"/>
                </a:lnTo>
                <a:cubicBezTo>
                  <a:pt x="0" y="113411"/>
                  <a:pt x="1905" y="124841"/>
                  <a:pt x="4762" y="136271"/>
                </a:cubicBezTo>
                <a:lnTo>
                  <a:pt x="4762" y="136271"/>
                </a:lnTo>
                <a:cubicBezTo>
                  <a:pt x="19050" y="188659"/>
                  <a:pt x="62865" y="235331"/>
                  <a:pt x="126682" y="271526"/>
                </a:cubicBezTo>
                <a:cubicBezTo>
                  <a:pt x="191452" y="235331"/>
                  <a:pt x="235267" y="188659"/>
                  <a:pt x="248602" y="136271"/>
                </a:cubicBezTo>
                <a:lnTo>
                  <a:pt x="248602" y="135319"/>
                </a:lnTo>
                <a:lnTo>
                  <a:pt x="248602" y="135319"/>
                </a:lnTo>
                <a:cubicBezTo>
                  <a:pt x="251460" y="123889"/>
                  <a:pt x="253365" y="111506"/>
                  <a:pt x="253365" y="100076"/>
                </a:cubicBezTo>
                <a:lnTo>
                  <a:pt x="253365" y="36259"/>
                </a:lnTo>
                <a:cubicBezTo>
                  <a:pt x="220980" y="36259"/>
                  <a:pt x="192405" y="27686"/>
                  <a:pt x="171450" y="13399"/>
                </a:cubicBezTo>
                <a:close/>
              </a:path>
            </a:pathLst>
          </a:custGeom>
          <a:solidFill>
            <a:schemeClr val="accent1"/>
          </a:solidFill>
          <a:ln w="222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76E28B3-2DFE-4150-98A4-3B9A4EE6A16A}"/>
              </a:ext>
            </a:extLst>
          </p:cNvPr>
          <p:cNvSpPr>
            <a:spLocks/>
          </p:cNvSpPr>
          <p:nvPr/>
        </p:nvSpPr>
        <p:spPr>
          <a:xfrm>
            <a:off x="149815" y="6520336"/>
            <a:ext cx="373338" cy="45719"/>
          </a:xfrm>
          <a:custGeom>
            <a:avLst/>
            <a:gdLst>
              <a:gd name="connsiteX0" fmla="*/ 0 w 341327"/>
              <a:gd name="connsiteY0" fmla="*/ 0 h 18288"/>
              <a:gd name="connsiteX1" fmla="*/ 341327 w 341327"/>
              <a:gd name="connsiteY1" fmla="*/ 0 h 18288"/>
              <a:gd name="connsiteX2" fmla="*/ 340174 w 341327"/>
              <a:gd name="connsiteY2" fmla="*/ 8528 h 18288"/>
              <a:gd name="connsiteX3" fmla="*/ 340174 w 341327"/>
              <a:gd name="connsiteY3" fmla="*/ 9851 h 18288"/>
              <a:gd name="connsiteX4" fmla="*/ 336731 w 341327"/>
              <a:gd name="connsiteY4" fmla="*/ 18288 h 18288"/>
              <a:gd name="connsiteX5" fmla="*/ 4893 w 341327"/>
              <a:gd name="connsiteY5" fmla="*/ 18288 h 18288"/>
              <a:gd name="connsiteX6" fmla="*/ 1331 w 341327"/>
              <a:gd name="connsiteY6" fmla="*/ 9851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327" h="18288">
                <a:moveTo>
                  <a:pt x="0" y="0"/>
                </a:moveTo>
                <a:lnTo>
                  <a:pt x="341327" y="0"/>
                </a:lnTo>
                <a:lnTo>
                  <a:pt x="340174" y="8528"/>
                </a:lnTo>
                <a:lnTo>
                  <a:pt x="340174" y="9851"/>
                </a:lnTo>
                <a:lnTo>
                  <a:pt x="336731" y="18288"/>
                </a:lnTo>
                <a:lnTo>
                  <a:pt x="4893" y="18288"/>
                </a:lnTo>
                <a:lnTo>
                  <a:pt x="1331" y="98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57" b="0" i="0" u="none" strike="noStrike" kern="120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73BB92F-2F0B-4BCF-BA59-6B4EBD7200AD}"/>
              </a:ext>
            </a:extLst>
          </p:cNvPr>
          <p:cNvSpPr>
            <a:spLocks/>
          </p:cNvSpPr>
          <p:nvPr/>
        </p:nvSpPr>
        <p:spPr>
          <a:xfrm>
            <a:off x="313625" y="6370634"/>
            <a:ext cx="45719" cy="345622"/>
          </a:xfrm>
          <a:custGeom>
            <a:avLst/>
            <a:gdLst>
              <a:gd name="connsiteX0" fmla="*/ 9144 w 18288"/>
              <a:gd name="connsiteY0" fmla="*/ 0 h 377226"/>
              <a:gd name="connsiteX1" fmla="*/ 18288 w 18288"/>
              <a:gd name="connsiteY1" fmla="*/ 1287 h 377226"/>
              <a:gd name="connsiteX2" fmla="*/ 18288 w 18288"/>
              <a:gd name="connsiteY2" fmla="*/ 371260 h 377226"/>
              <a:gd name="connsiteX3" fmla="*/ 9144 w 18288"/>
              <a:gd name="connsiteY3" fmla="*/ 377226 h 377226"/>
              <a:gd name="connsiteX4" fmla="*/ 0 w 18288"/>
              <a:gd name="connsiteY4" fmla="*/ 371187 h 377226"/>
              <a:gd name="connsiteX5" fmla="*/ 0 w 18288"/>
              <a:gd name="connsiteY5" fmla="*/ 1559 h 37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" h="377226">
                <a:moveTo>
                  <a:pt x="9144" y="0"/>
                </a:moveTo>
                <a:lnTo>
                  <a:pt x="18288" y="1287"/>
                </a:lnTo>
                <a:lnTo>
                  <a:pt x="18288" y="371260"/>
                </a:lnTo>
                <a:lnTo>
                  <a:pt x="9144" y="377226"/>
                </a:lnTo>
                <a:lnTo>
                  <a:pt x="0" y="371187"/>
                </a:lnTo>
                <a:lnTo>
                  <a:pt x="0" y="1559"/>
                </a:lnTo>
                <a:close/>
              </a:path>
            </a:pathLst>
          </a:custGeom>
          <a:solidFill>
            <a:schemeClr val="bg1"/>
          </a:solidFill>
          <a:ln w="222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89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71" b="0" i="0" u="none" strike="noStrike" kern="0" cap="none" spc="0" normalizeH="0" baseline="0" noProof="0" dirty="0">
              <a:ln>
                <a:noFill/>
              </a:ln>
              <a:gradFill>
                <a:gsLst>
                  <a:gs pos="83000">
                    <a:srgbClr val="2F2F2F"/>
                  </a:gs>
                  <a:gs pos="100000">
                    <a:srgbClr val="2F2F2F"/>
                  </a:gs>
                </a:gsLst>
                <a:lin ang="5400000" scaled="1"/>
              </a:gra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9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4211C6-C11D-4374-891B-5DDA6EB6F7A5}"/>
              </a:ext>
            </a:extLst>
          </p:cNvPr>
          <p:cNvSpPr/>
          <p:nvPr/>
        </p:nvSpPr>
        <p:spPr>
          <a:xfrm>
            <a:off x="0" y="8312492"/>
            <a:ext cx="6858000" cy="8315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5760" tIns="19288" rIns="365760" bIns="19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99F46-3DEE-4F4F-9960-E12A7E0CC2DA}"/>
              </a:ext>
            </a:extLst>
          </p:cNvPr>
          <p:cNvSpPr txBox="1"/>
          <p:nvPr/>
        </p:nvSpPr>
        <p:spPr>
          <a:xfrm>
            <a:off x="324295" y="1979012"/>
            <a:ext cx="620941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Comprehensive and cost effective: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A complete productivity and security solution, that’s easy to manage and deploy and cost effective vs. point solutions.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Simple activation: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need to deploy additional products; just activate protection capabilities in the same way as other Office features. 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Streamlined: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Designed for Office apps and Windows, so it protects without hogging system resources or requiring special add-ins.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Top rated security vendor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Gartner recently released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Magic Quadrant reports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across Endpoint Management, Access Management and more and Microsoft was a leader in these. </a:t>
            </a: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Top rated antivirus capabilities</a:t>
            </a:r>
            <a:r>
              <a:rPr lang="en-US" sz="1050" i="0" u="none" strike="noStrike" baseline="0" dirty="0">
                <a:latin typeface="Segoe UI"/>
                <a:cs typeface="Segoe UI"/>
              </a:rPr>
              <a:t>. </a:t>
            </a:r>
            <a:r>
              <a:rPr lang="en-US" sz="105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Defender AV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is now ranked as a top AV product by tests such as AV Test, AV comparatives, SE labs are more.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marL="228600" indent="-228600">
              <a:buAutoNum type="arabicPeriod"/>
            </a:pPr>
            <a:r>
              <a:rPr 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Designed for a distributed environment.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/>
                <a:cs typeface="Segoe UI"/>
              </a:rPr>
              <a:t>Microsoft 365 Business Premium provides a comprehensive solution for work from anywhere- with  real time collaboration, online meetings, secure remote access and advanced cyberthreat protection to let you run your business from anywhere while helping safeguard  your business data. 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pPr marL="228600" indent="-228600">
              <a:buFontTx/>
              <a:buAutoNum type="arabicPeriod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/>
              <a:cs typeface="Segoe UI"/>
            </a:endParaRPr>
          </a:p>
          <a:p>
            <a:pPr marL="228600" indent="-228600">
              <a:buAutoNum type="arabicPeriod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B8129-7848-4996-8919-B970CB2F2283}"/>
              </a:ext>
            </a:extLst>
          </p:cNvPr>
          <p:cNvSpPr txBox="1"/>
          <p:nvPr/>
        </p:nvSpPr>
        <p:spPr>
          <a:xfrm>
            <a:off x="254861" y="631371"/>
            <a:ext cx="75208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Upsell Guide for Partners 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Microsoft 365 Business Standard 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Microsoft 365 Business Premium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92391A-696D-41B7-BAF9-DAA91DE041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95" b="20174"/>
          <a:stretch/>
        </p:blipFill>
        <p:spPr>
          <a:xfrm>
            <a:off x="361082" y="105299"/>
            <a:ext cx="1173021" cy="5358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AD949-A22C-449C-9CC6-5691731F0C3D}"/>
              </a:ext>
            </a:extLst>
          </p:cNvPr>
          <p:cNvSpPr txBox="1"/>
          <p:nvPr/>
        </p:nvSpPr>
        <p:spPr>
          <a:xfrm>
            <a:off x="1718426" y="1536023"/>
            <a:ext cx="3943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Customer Conversation talking points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3CDB62-9286-6E36-F4DE-49E8DB219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82" y="4386249"/>
            <a:ext cx="6209410" cy="377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470B9044-2E72-409D-9DC5-EB40ABDCB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35212"/>
              </p:ext>
            </p:extLst>
          </p:nvPr>
        </p:nvGraphicFramePr>
        <p:xfrm>
          <a:off x="456023" y="261979"/>
          <a:ext cx="6037305" cy="7008431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594201">
                  <a:extLst>
                    <a:ext uri="{9D8B030D-6E8A-4147-A177-3AD203B41FA5}">
                      <a16:colId xmlns:a16="http://schemas.microsoft.com/office/drawing/2014/main" val="3878487154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2915132985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3757673179"/>
                    </a:ext>
                  </a:extLst>
                </a:gridCol>
                <a:gridCol w="814368">
                  <a:extLst>
                    <a:ext uri="{9D8B030D-6E8A-4147-A177-3AD203B41FA5}">
                      <a16:colId xmlns:a16="http://schemas.microsoft.com/office/drawing/2014/main" val="3324733348"/>
                    </a:ext>
                  </a:extLst>
                </a:gridCol>
              </a:tblGrid>
              <a:tr h="5200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600" spc="0" dirty="0">
                        <a:gradFill>
                          <a:gsLst>
                            <a:gs pos="82000">
                              <a:schemeClr val="bg1"/>
                            </a:gs>
                            <a:gs pos="0">
                              <a:schemeClr val="bg1"/>
                            </a:gs>
                          </a:gsLst>
                          <a:lin ang="2700000" scaled="1"/>
                        </a:gradFill>
                      </a:endParaRP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6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 Business Basic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6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$6.00 </a:t>
                      </a:r>
                      <a: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en-US" sz="500" spc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</a:t>
                      </a:r>
                      <a:b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Business Standard</a:t>
                      </a:r>
                    </a:p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$12.50 </a:t>
                      </a: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kern="1200" spc="0" noProof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Microsoft 365 Business Premium</a:t>
                      </a:r>
                    </a:p>
                    <a:p>
                      <a:pPr marL="0" marR="0" lvl="0" indent="0" algn="ctr" defTabSz="5946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$22.00 </a:t>
                      </a: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User/month</a:t>
                      </a:r>
                      <a:r>
                        <a:rPr lang="en-US" sz="500" spc="0" baseline="30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4</a:t>
                      </a:r>
                      <a:b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500" b="1" kern="1200" spc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(annual commitment)</a:t>
                      </a:r>
                    </a:p>
                  </a:txBody>
                  <a:tcPr marL="19594" marR="19594" marT="6531" marB="653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08989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Teamwork and communication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971" marR="75971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9087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Online meeting and video call hosting for up to 300 people with Microsoft Teams</a:t>
                      </a:r>
                      <a:r>
                        <a:rPr lang="en-US" sz="600" kern="1200" spc="0" baseline="30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07802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Bring together all your team’s chats, meetings, files, and apps with Microsoft Teams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838145"/>
                  </a:ext>
                </a:extLst>
              </a:tr>
              <a:tr h="242694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Team sites to share information, content, and files throughout your intranet </a:t>
                      </a:r>
                      <a:b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using Microsoft SharePoint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59572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Desktop, web and mobile versions of Office apps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75971" marR="75971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583" marR="45583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06770"/>
                  </a:ext>
                </a:extLst>
              </a:tr>
              <a:tr h="231138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Fully installed and always up-to-date versions of Microsoft Outlook, Word, Excel, PowerPoint, and OneNote </a:t>
                      </a:r>
                      <a:r>
                        <a:rPr lang="en-US" sz="600" i="1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(plus Access and Publisher for PC only) </a:t>
                      </a: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on up to 5 PCs or Macs</a:t>
                      </a:r>
                      <a:r>
                        <a:rPr lang="en-US" sz="600" kern="1200" spc="0" baseline="3000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262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Web versions of Word, Excel, PowerPoint, and OneNote </a:t>
                      </a:r>
                      <a:r>
                        <a:rPr lang="en-US" sz="600" i="1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(plus a web version of Outlook)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>
                          <a:noFill/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713129"/>
                  </a:ext>
                </a:extLst>
              </a:tr>
              <a:tr h="231138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Always up-to-date versions of Word, Excel, PowerPoint, and OneNote </a:t>
                      </a:r>
                      <a:r>
                        <a:rPr lang="en-US" sz="600" i="1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(plus Outlook)</a:t>
                      </a: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for iOS and Android on up to 5 mobile devices and 5 tablets</a:t>
                      </a:r>
                      <a:r>
                        <a:rPr lang="en-US" sz="600" kern="1200" spc="0" baseline="300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600" i="1" kern="1200" spc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84108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Real-time coauthoring so multiple users can work in the same document, simultaneously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98890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Email and calendaring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504897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Microsoft Exchange Online email with 50 GB mailbox</a:t>
                      </a:r>
                      <a:endParaRPr lang="en-US" sz="600" kern="1200" spc="0" baseline="3000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884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Use your own custom domain name (for example, yourname@yourcompany.com)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488678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Manage calendars, share available meeting times, and schedule meetings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5009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Exchange Online Archiving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7847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File storage and sharing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625110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1 TB of OneDrive storage for each user to access, and sync files on any device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928828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eDiscovery and Audits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93825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eDiscovery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0102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Litigation Hold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264897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Email Archiving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478893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Information Protection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20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66232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Azure Information Protection Plan 1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74907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Data Loss Prevention 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0819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Message Encryption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2059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Data Loss Prevention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0373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Cloud App Discovery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chemeClr val="tx1"/>
                          </a:solidFill>
                        </a:ln>
                        <a:gradFill>
                          <a:gsLst>
                            <a:gs pos="82000">
                              <a:srgbClr val="243A5E"/>
                            </a:gs>
                            <a:gs pos="0">
                              <a:srgbClr val="243A5E"/>
                            </a:gs>
                          </a:gsLst>
                          <a:lin ang="2700000" scaled="1"/>
                        </a:gra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chemeClr val="tx1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86312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Email and Collaboration Security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2751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Safe Links in email, chat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852040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Safe Attachments for email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720834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Anti-Phishing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712298"/>
                  </a:ext>
                </a:extLst>
              </a:tr>
              <a:tr h="169887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Device Management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45923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Windows device setup and management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263481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Autopilot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7160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Mobile Device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64674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Mobile App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69220"/>
                  </a:ext>
                </a:extLst>
              </a:tr>
              <a:tr h="173353">
                <a:tc gridSpan="4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Identity and Access Management and Security</a:t>
                      </a:r>
                    </a:p>
                  </a:txBody>
                  <a:tcPr marL="19594" marR="19594" marT="19594" marB="19594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b="0" spc="0" dirty="0">
                        <a:effectLst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8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27432" marT="9144" marB="9144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676436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Conditional Access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0041972"/>
                  </a:ext>
                </a:extLst>
              </a:tr>
              <a:tr h="123132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Multi-Factor Authentication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Segoe UI"/>
                          <a:ea typeface="+mn-ea"/>
                          <a:cs typeface="+mn-cs"/>
                        </a:rPr>
                        <a:t>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320215"/>
                  </a:ext>
                </a:extLst>
              </a:tr>
              <a:tr h="139094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spc="0" dirty="0">
                          <a:solidFill>
                            <a:srgbClr val="4472C4"/>
                          </a:solidFill>
                          <a:latin typeface="+mj-lt"/>
                          <a:ea typeface="+mn-ea"/>
                          <a:cs typeface="+mn-cs"/>
                        </a:rPr>
                        <a:t>Shared Computer Activation and AVD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egoe UI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3613383"/>
                  </a:ext>
                </a:extLst>
              </a:tr>
              <a:tr h="145487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Shared Computer Activation</a:t>
                      </a: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2591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r>
                        <a:rPr lang="en-CA" sz="600" kern="1200" spc="0" dirty="0">
                          <a:gradFill>
                            <a:gsLst>
                              <a:gs pos="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1"/>
                          </a:gradFill>
                          <a:latin typeface="+mn-lt"/>
                          <a:ea typeface="+mn-ea"/>
                          <a:cs typeface="+mn-cs"/>
                        </a:rPr>
                        <a:t>Azure Virtual Desktop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600" kern="1200" spc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Win10/11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152501"/>
                  </a:ext>
                </a:extLst>
              </a:tr>
              <a:tr h="181758">
                <a:tc gridSpan="4"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Endpoint Security – </a:t>
                      </a:r>
                      <a:r>
                        <a:rPr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Microsoft</a:t>
                      </a: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Defender for Business</a:t>
                      </a:r>
                      <a:r>
                        <a:rPr kumimoji="0" lang="en-US" sz="7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n-US" sz="700" kern="1200" spc="0" dirty="0">
                        <a:solidFill>
                          <a:srgbClr val="4472C4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432243"/>
                  </a:ext>
                </a:extLst>
              </a:tr>
              <a:tr h="163062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Cross Platform Next Gen AV (Windows, MacOS, iOS, Android)</a:t>
                      </a:r>
                      <a:endParaRPr lang="en-US" sz="600" kern="1200" spc="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33631"/>
                  </a:ext>
                </a:extLst>
              </a:tr>
              <a:tr h="218902">
                <a:tc>
                  <a:txBody>
                    <a:bodyPr/>
                    <a:lstStyle/>
                    <a:p>
                      <a:pPr marL="0" marR="0" lvl="0" indent="0" algn="l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kern="1200" spc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Endpoint Detection and Response, Automated Investigation and Remediation, Threat and Vulnerability Management</a:t>
                      </a: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56760" rtl="0" eaLnBrk="1" latinLnBrk="0" hangingPunct="1">
                        <a:spcAft>
                          <a:spcPts val="0"/>
                        </a:spcAft>
                      </a:pPr>
                      <a:endParaRPr lang="en-US" sz="600" kern="1200" spc="0" dirty="0">
                        <a:gradFill>
                          <a:gsLst>
                            <a:gs pos="0">
                              <a:schemeClr val="tx1"/>
                            </a:gs>
                            <a:gs pos="100000">
                              <a:schemeClr val="tx1"/>
                            </a:gs>
                          </a:gsLst>
                          <a:lin ang="5400000" scaled="1"/>
                        </a:gra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67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 dirty="0">
                          <a:ln w="6350">
                            <a:solidFill>
                              <a:srgbClr val="000000"/>
                            </a:solidFill>
                          </a:ln>
                          <a:gradFill>
                            <a:gsLst>
                              <a:gs pos="82000">
                                <a:srgbClr val="243A5E"/>
                              </a:gs>
                              <a:gs pos="0">
                                <a:srgbClr val="243A5E"/>
                              </a:gs>
                            </a:gsLst>
                            <a:lin ang="2700000" scaled="1"/>
                          </a:gra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</a:t>
                      </a:r>
                      <a:endParaRPr kumimoji="0" lang="en-US" sz="600" b="0" i="0" u="none" strike="noStrike" kern="1200" cap="none" spc="0" normalizeH="0" baseline="0" noProof="0" dirty="0">
                        <a:ln w="6350">
                          <a:solidFill>
                            <a:srgbClr val="00000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9594" marR="19594" marT="13063" marB="13063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EB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8747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B2E7FD0F-C235-4397-A303-746953D11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8938704"/>
            <a:ext cx="6857999" cy="205296"/>
          </a:xfrm>
          <a:prstGeom prst="rect">
            <a:avLst/>
          </a:prstGeom>
          <a:solidFill>
            <a:srgbClr val="4472C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0629" tIns="104503" rIns="130629" bIns="1045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660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A5E9FC-D204-47C4-950B-CBF0D4871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22" y="416224"/>
            <a:ext cx="2698517" cy="351763"/>
          </a:xfrm>
        </p:spPr>
        <p:txBody>
          <a:bodyPr wrap="square">
            <a:spAutoFit/>
          </a:bodyPr>
          <a:lstStyle/>
          <a:p>
            <a: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Reimagine productivity with </a:t>
            </a:r>
            <a:b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143" spc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Microsoft 365 and Microsoft Teams</a:t>
            </a:r>
            <a:endParaRPr lang="en-US" sz="1143" spc="0" dirty="0">
              <a:gradFill>
                <a:gsLst>
                  <a:gs pos="82000">
                    <a:schemeClr val="accent3"/>
                  </a:gs>
                  <a:gs pos="0">
                    <a:schemeClr val="accent3"/>
                  </a:gs>
                </a:gsLst>
                <a:lin ang="2700000" scaled="1"/>
              </a:gra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B08D50-2381-4687-819A-7491B109FF9C}"/>
              </a:ext>
            </a:extLst>
          </p:cNvPr>
          <p:cNvSpPr txBox="1"/>
          <p:nvPr/>
        </p:nvSpPr>
        <p:spPr>
          <a:xfrm>
            <a:off x="780335" y="8941526"/>
            <a:ext cx="5284107" cy="202474"/>
          </a:xfrm>
          <a:prstGeom prst="rect">
            <a:avLst/>
          </a:prstGeom>
          <a:noFill/>
        </p:spPr>
        <p:txBody>
          <a:bodyPr wrap="square" lIns="0" tIns="0" rIns="0" bIns="0" numCol="1" rtlCol="0" anchor="ctr" anchorCtr="0">
            <a:noAutofit/>
          </a:bodyPr>
          <a:lstStyle>
            <a:defPPr>
              <a:defRPr lang="en-US"/>
            </a:defPPr>
            <a:lvl1pPr>
              <a:defRPr sz="1000">
                <a:gradFill>
                  <a:gsLst>
                    <a:gs pos="0">
                      <a:schemeClr val="accent6"/>
                    </a:gs>
                    <a:gs pos="100000">
                      <a:schemeClr val="accent6"/>
                    </a:gs>
                  </a:gsLst>
                  <a:lin ang="5400000" scaled="1"/>
                </a:gradFill>
              </a:defRPr>
            </a:lvl1pPr>
          </a:lstStyle>
          <a:p>
            <a:pPr marL="0" marR="0" lvl="0" indent="0" algn="l" defTabSz="6531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/>
                <a:uLnTx/>
                <a:uFillTx/>
                <a:latin typeface="Segoe UI Semibold"/>
                <a:ea typeface="+mn-ea"/>
                <a:cs typeface="+mn-cs"/>
              </a:rPr>
              <a:t>© 2020 Microsoft Corporation. All rights reserved. This material is provided for informational purposes only. MICROSOFT MAKES NO WARRANTIES, EXPRESSED OR IMPLIED.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0174C4A-1F75-4460-BB0E-85E4A00E1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495" b="20174"/>
          <a:stretch/>
        </p:blipFill>
        <p:spPr>
          <a:xfrm>
            <a:off x="456022" y="62815"/>
            <a:ext cx="680696" cy="31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EFDA6E-C7FC-4057-8AA7-F4658EF8BB21}"/>
              </a:ext>
            </a:extLst>
          </p:cNvPr>
          <p:cNvSpPr txBox="1"/>
          <p:nvPr/>
        </p:nvSpPr>
        <p:spPr>
          <a:xfrm>
            <a:off x="780335" y="8575776"/>
            <a:ext cx="550039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/>
              <a:t>For the most current Microsoft 365 Business Premium SKU information, </a:t>
            </a:r>
          </a:p>
          <a:p>
            <a:pPr algn="ctr"/>
            <a:r>
              <a:rPr lang="en-US" sz="1000" dirty="0"/>
              <a:t>please refer to </a:t>
            </a:r>
            <a:r>
              <a:rPr lang="en-US" sz="1000" dirty="0">
                <a:hlinkClick r:id="rId4"/>
              </a:rPr>
              <a:t>Microsoft 365 Business Premium service description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78F06-285A-4699-BDCB-911ABC496A53}"/>
              </a:ext>
            </a:extLst>
          </p:cNvPr>
          <p:cNvSpPr txBox="1"/>
          <p:nvPr/>
        </p:nvSpPr>
        <p:spPr>
          <a:xfrm>
            <a:off x="403735" y="7424655"/>
            <a:ext cx="6037305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1. Compatible with Windows 10 or later. For complete requirements for PC and Mac see 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 requirements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.</a:t>
            </a:r>
            <a:b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</a:b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2. For HD calling, compatible HD hardware and broadband connection with at least 4 Mbps required.</a:t>
            </a:r>
          </a:p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3. Microsoft Defender for Business is available in Microsoft 365 Business Premium and as a standalone SKU. Read the blog post to 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  <a:hlinkClick r:id="rId6"/>
              </a:rPr>
              <a:t>learn more</a:t>
            </a:r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.</a:t>
            </a:r>
          </a:p>
          <a:p>
            <a:pPr defTabSz="653132"/>
            <a:r>
              <a:rPr lang="en-US" sz="600" dirty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1"/>
                </a:gradFill>
                <a:latin typeface="Segoe UI Semibold"/>
              </a:rPr>
              <a:t>4. Price is subject to change based on subscription term, currency and region.</a:t>
            </a:r>
          </a:p>
          <a:p>
            <a:pPr defTabSz="653132"/>
            <a:endParaRPr lang="en-US" sz="600" dirty="0">
              <a:gradFill>
                <a:gsLst>
                  <a:gs pos="0">
                    <a:srgbClr val="000000"/>
                  </a:gs>
                  <a:gs pos="100000">
                    <a:srgbClr val="000000"/>
                  </a:gs>
                </a:gsLst>
                <a:lin ang="5400000" scaled="1"/>
              </a:gradFill>
              <a:latin typeface="Segoe UI Semibold"/>
              <a:cs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4898503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 TEMPLATE">
  <a:themeElements>
    <a:clrScheme name="TT for white - NEW 2018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0078D4"/>
      </a:accent1>
      <a:accent2>
        <a:srgbClr val="002050"/>
      </a:accent2>
      <a:accent3>
        <a:srgbClr val="107C10"/>
      </a:accent3>
      <a:accent4>
        <a:srgbClr val="D73B01"/>
      </a:accent4>
      <a:accent5>
        <a:srgbClr val="737373"/>
      </a:accent5>
      <a:accent6>
        <a:srgbClr val="E6E6E6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M_White_2_LightGray_Apr_2018.potx" id="{5FF862A2-EC4B-4F90-A893-7F09C569BA89}" vid="{B702AC86-F14E-4E58-AB4B-716793CEB5EC}"/>
    </a:ext>
  </a:extLst>
</a:theme>
</file>

<file path=ppt/theme/theme3.xml><?xml version="1.0" encoding="utf-8"?>
<a:theme xmlns:a="http://schemas.openxmlformats.org/drawingml/2006/main" name="White Template">
  <a:themeElements>
    <a:clrScheme name="TS_20_Blue on White">
      <a:dk1>
        <a:srgbClr val="000000"/>
      </a:dk1>
      <a:lt1>
        <a:srgbClr val="FFFFFF"/>
      </a:lt1>
      <a:dk2>
        <a:srgbClr val="243A5E"/>
      </a:dk2>
      <a:lt2>
        <a:srgbClr val="E6E6E6"/>
      </a:lt2>
      <a:accent1>
        <a:srgbClr val="0078D4"/>
      </a:accent1>
      <a:accent2>
        <a:srgbClr val="243A5E"/>
      </a:accent2>
      <a:accent3>
        <a:srgbClr val="50E6FF"/>
      </a:accent3>
      <a:accent4>
        <a:srgbClr val="008575"/>
      </a:accent4>
      <a:accent5>
        <a:srgbClr val="274B47"/>
      </a:accent5>
      <a:accent6>
        <a:srgbClr val="737373"/>
      </a:accent6>
      <a:hlink>
        <a:srgbClr val="0078D4"/>
      </a:hlink>
      <a:folHlink>
        <a:srgbClr val="0078D4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a34c1ee-d859-41f2-854f-790c11d644f9">
      <Terms xmlns="http://schemas.microsoft.com/office/infopath/2007/PartnerControls"/>
    </lcf76f155ced4ddcb4097134ff3c332f>
    <TaxCatchAll xmlns="7cb2dc29-8829-4560-b293-8eb0907690f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8698E69A49F4F9148FEF9B98FBBD6" ma:contentTypeVersion="19" ma:contentTypeDescription="Create a new document." ma:contentTypeScope="" ma:versionID="c0161ad676076989623913522046bc8a">
  <xsd:schema xmlns:xsd="http://www.w3.org/2001/XMLSchema" xmlns:xs="http://www.w3.org/2001/XMLSchema" xmlns:p="http://schemas.microsoft.com/office/2006/metadata/properties" xmlns:ns2="4a34c1ee-d859-41f2-854f-790c11d644f9" xmlns:ns3="7cb2dc29-8829-4560-b293-8eb0907690fe" targetNamespace="http://schemas.microsoft.com/office/2006/metadata/properties" ma:root="true" ma:fieldsID="e64fd2c3ae669a92f4589e4e2ee19e05" ns2:_="" ns3:_="">
    <xsd:import namespace="4a34c1ee-d859-41f2-854f-790c11d644f9"/>
    <xsd:import namespace="7cb2dc29-8829-4560-b293-8eb090769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4c1ee-d859-41f2-854f-790c11d64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Ort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d9837b3-05d8-41e3-a952-068fa06178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2dc29-8829-4560-b293-8eb090769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4c7710-f9f1-4a4c-842f-eeb37876f6df}" ma:internalName="TaxCatchAll" ma:readOnly="false" ma:showField="CatchAllData" ma:web="7cb2dc29-8829-4560-b293-8eb0907690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31B03B-95A4-4BA7-9C1F-A52592274D7C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7cb2dc29-8829-4560-b293-8eb0907690f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a34c1ee-d859-41f2-854f-790c11d644f9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2CDD64-F414-4456-B67F-34FEB8169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4c1ee-d859-41f2-854f-790c11d644f9"/>
    <ds:schemaRef ds:uri="7cb2dc29-8829-4560-b293-8eb090769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022571-133D-40E1-9D01-4C89B599303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1441</Words>
  <Application>Microsoft Office PowerPoint</Application>
  <PresentationFormat>Letter Paper (8.5x11 in)</PresentationFormat>
  <Paragraphs>182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Segoe UI</vt:lpstr>
      <vt:lpstr>Segoe UI </vt:lpstr>
      <vt:lpstr>Segoe UI Semibold</vt:lpstr>
      <vt:lpstr>Segoe UI Semilight</vt:lpstr>
      <vt:lpstr>Wingdings</vt:lpstr>
      <vt:lpstr>Office Theme</vt:lpstr>
      <vt:lpstr>1_WHITE TEMPLATE</vt:lpstr>
      <vt:lpstr>White Template</vt:lpstr>
      <vt:lpstr>PowerPoint Presentation</vt:lpstr>
      <vt:lpstr>PowerPoint Presentation</vt:lpstr>
      <vt:lpstr>PowerPoint Presentation</vt:lpstr>
      <vt:lpstr>Reimagine productivity with  Microsoft 365 and Microsoft Teams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Upsell Guide- Microsoft 365 Business Standard to Business Premium</dc:title>
  <dc:creator/>
  <cp:lastModifiedBy/>
  <cp:revision>141</cp:revision>
  <dcterms:created xsi:type="dcterms:W3CDTF">2018-06-26T17:33:39Z</dcterms:created>
  <dcterms:modified xsi:type="dcterms:W3CDTF">2025-06-13T13:32:15Z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0x010100AA18698E69A49F4F9148FEF9B98FBBD6</vt:lpwstr>
  </property>
  <property fmtid="{D5CDD505-2E9C-101B-9397-08002B2CF9AE}" pid="3" name="of67e5d4b76f4a9db8769983fda9cec0">
    <vt:lpwstr/>
  </property>
  <property fmtid="{D5CDD505-2E9C-101B-9397-08002B2CF9AE}" pid="4" name="TaxKeyword">
    <vt:lpwstr/>
  </property>
  <property fmtid="{D5CDD505-2E9C-101B-9397-08002B2CF9AE}" pid="5" name="NewsType">
    <vt:lpwstr/>
  </property>
  <property fmtid="{D5CDD505-2E9C-101B-9397-08002B2CF9AE}" pid="6" name="_dlc_policyId">
    <vt:lpwstr/>
  </property>
  <property fmtid="{D5CDD505-2E9C-101B-9397-08002B2CF9AE}" pid="7" name="Region">
    <vt:lpwstr/>
  </property>
  <property fmtid="{D5CDD505-2E9C-101B-9397-08002B2CF9AE}" pid="8" name="Confidentiality">
    <vt:lpwstr>38;#customer ready|8986c41d-21c5-4f8f-8a12-ea4625b46858</vt:lpwstr>
  </property>
  <property fmtid="{D5CDD505-2E9C-101B-9397-08002B2CF9AE}" pid="9" name="ItemType">
    <vt:lpwstr/>
  </property>
  <property fmtid="{D5CDD505-2E9C-101B-9397-08002B2CF9AE}" pid="10" name="Industries">
    <vt:lpwstr/>
  </property>
  <property fmtid="{D5CDD505-2E9C-101B-9397-08002B2CF9AE}" pid="11" name="MSProducts">
    <vt:lpwstr/>
  </property>
  <property fmtid="{D5CDD505-2E9C-101B-9397-08002B2CF9AE}" pid="12" name="Competitors">
    <vt:lpwstr/>
  </property>
  <property fmtid="{D5CDD505-2E9C-101B-9397-08002B2CF9AE}" pid="13" name="ExperienceContentType">
    <vt:lpwstr/>
  </property>
  <property fmtid="{D5CDD505-2E9C-101B-9397-08002B2CF9AE}" pid="14" name="SMSGDomain">
    <vt:lpwstr/>
  </property>
  <property fmtid="{D5CDD505-2E9C-101B-9397-08002B2CF9AE}" pid="15" name="BusinessArchitecture">
    <vt:lpwstr/>
  </property>
  <property fmtid="{D5CDD505-2E9C-101B-9397-08002B2CF9AE}" pid="16" name="Products">
    <vt:lpwstr/>
  </property>
  <property fmtid="{D5CDD505-2E9C-101B-9397-08002B2CF9AE}" pid="17" name="l6f004f21209409da86a713c0f24627d">
    <vt:lpwstr/>
  </property>
  <property fmtid="{D5CDD505-2E9C-101B-9397-08002B2CF9AE}" pid="18" name="Segments">
    <vt:lpwstr/>
  </property>
  <property fmtid="{D5CDD505-2E9C-101B-9397-08002B2CF9AE}" pid="19" name="Partners">
    <vt:lpwstr/>
  </property>
  <property fmtid="{D5CDD505-2E9C-101B-9397-08002B2CF9AE}" pid="20" name="ActivitiesAndPrograms">
    <vt:lpwstr/>
  </property>
  <property fmtid="{D5CDD505-2E9C-101B-9397-08002B2CF9AE}" pid="21" name="la4444b61d19467597d63190b69ac227">
    <vt:lpwstr/>
  </property>
  <property fmtid="{D5CDD505-2E9C-101B-9397-08002B2CF9AE}" pid="22" name="MSProductsTaxHTField0">
    <vt:lpwstr/>
  </property>
  <property fmtid="{D5CDD505-2E9C-101B-9397-08002B2CF9AE}" pid="23" name="Groups">
    <vt:lpwstr/>
  </property>
  <property fmtid="{D5CDD505-2E9C-101B-9397-08002B2CF9AE}" pid="24" name="Topics">
    <vt:lpwstr/>
  </property>
  <property fmtid="{D5CDD505-2E9C-101B-9397-08002B2CF9AE}" pid="25" name="_docset_NoMedatataSyncRequired">
    <vt:lpwstr>False</vt:lpwstr>
  </property>
  <property fmtid="{D5CDD505-2E9C-101B-9397-08002B2CF9AE}" pid="26" name="e8080b0481964c759b2c36ae49591b31">
    <vt:lpwstr/>
  </property>
  <property fmtid="{D5CDD505-2E9C-101B-9397-08002B2CF9AE}" pid="27" name="Languages">
    <vt:lpwstr/>
  </property>
  <property fmtid="{D5CDD505-2E9C-101B-9397-08002B2CF9AE}" pid="28" name="TechnicalLevel">
    <vt:lpwstr/>
  </property>
  <property fmtid="{D5CDD505-2E9C-101B-9397-08002B2CF9AE}" pid="29" name="Audiences">
    <vt:lpwstr/>
  </property>
  <property fmtid="{D5CDD505-2E9C-101B-9397-08002B2CF9AE}" pid="30" name="ldac8aee9d1f469e8cd8c3f8d6a615f2">
    <vt:lpwstr/>
  </property>
  <property fmtid="{D5CDD505-2E9C-101B-9397-08002B2CF9AE}" pid="31" name="EmployeeRole">
    <vt:lpwstr/>
  </property>
  <property fmtid="{D5CDD505-2E9C-101B-9397-08002B2CF9AE}" pid="32" name="NewsTopic">
    <vt:lpwstr/>
  </property>
  <property fmtid="{D5CDD505-2E9C-101B-9397-08002B2CF9AE}" pid="33" name="Roles">
    <vt:lpwstr/>
  </property>
  <property fmtid="{D5CDD505-2E9C-101B-9397-08002B2CF9AE}" pid="34" name="ItemRetentionFormula">
    <vt:lpwstr/>
  </property>
  <property fmtid="{D5CDD505-2E9C-101B-9397-08002B2CF9AE}" pid="35" name="NewsSource">
    <vt:lpwstr/>
  </property>
  <property fmtid="{D5CDD505-2E9C-101B-9397-08002B2CF9AE}" pid="36" name="SMSGTags">
    <vt:lpwstr/>
  </property>
  <property fmtid="{D5CDD505-2E9C-101B-9397-08002B2CF9AE}" pid="37" name="_dlc_DocIdItemGuid">
    <vt:lpwstr>182b9bd8-c865-405d-8abd-6c74d44103ca</vt:lpwstr>
  </property>
  <property fmtid="{D5CDD505-2E9C-101B-9397-08002B2CF9AE}" pid="38" name="MSPhysicalGeography">
    <vt:lpwstr/>
  </property>
  <property fmtid="{D5CDD505-2E9C-101B-9397-08002B2CF9AE}" pid="39" name="EnterpriseDomainTags">
    <vt:lpwstr/>
  </property>
  <property fmtid="{D5CDD505-2E9C-101B-9397-08002B2CF9AE}" pid="40" name="j3562c58ee414e028925bc902cfc01a1">
    <vt:lpwstr/>
  </property>
  <property fmtid="{D5CDD505-2E9C-101B-9397-08002B2CF9AE}" pid="41" name="MediaServiceImageTags">
    <vt:lpwstr/>
  </property>
</Properties>
</file>